
<file path=[Content_Types].xml><?xml version="1.0" encoding="utf-8"?>
<Types xmlns="http://schemas.openxmlformats.org/package/2006/content-types">
  <Override PartName="/ppt/charts/chart1.xml" ContentType="application/vnd.openxmlformats-officedocument.drawingml.chart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drawings/drawing1.xml" ContentType="application/vnd.openxmlformats-officedocument.drawingml.chartshapes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hart2.xml" ContentType="application/vnd.openxmlformats-officedocument.drawingml.char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981" r:id="rId1"/>
  </p:sldMasterIdLst>
  <p:sldIdLst>
    <p:sldId id="256" r:id="rId2"/>
    <p:sldId id="267" r:id="rId3"/>
    <p:sldId id="265" r:id="rId4"/>
    <p:sldId id="259" r:id="rId5"/>
    <p:sldId id="263" r:id="rId6"/>
    <p:sldId id="260" r:id="rId7"/>
    <p:sldId id="261" r:id="rId8"/>
    <p:sldId id="269" r:id="rId9"/>
    <p:sldId id="266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33AD6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-8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noracarlson:Me:Beam%20Reach:Research%20Paper:Data:Nora%20Data:Lighthouse%20DAta%20Nora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noracarlson:Me:Beam%20Reach:Research%20Paper:Data:Nora%20Data:Lighthouse%20DAta%20Nora.xlsx" TargetMode="External"/><Relationship Id="rId2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autoTitleDeleted val="1"/>
    <c:plotArea>
      <c:layout/>
      <c:barChart>
        <c:barDir val="col"/>
        <c:grouping val="clustered"/>
        <c:ser>
          <c:idx val="0"/>
          <c:order val="0"/>
          <c:tx>
            <c:v>Call Rate</c:v>
          </c:tx>
          <c:dLbls>
            <c:dLbl>
              <c:idx val="0"/>
              <c:layout>
                <c:manualLayout>
                  <c:x val="-0.00277777777777783"/>
                  <c:y val="0.37962962962963"/>
                </c:manualLayout>
              </c:layout>
              <c:showVal val="1"/>
            </c:dLbl>
            <c:dLbl>
              <c:idx val="1"/>
              <c:layout>
                <c:manualLayout>
                  <c:x val="0.00277753280839895"/>
                  <c:y val="0.337770964113357"/>
                </c:manualLayout>
              </c:layout>
              <c:showVal val="1"/>
            </c:dLbl>
            <c:txPr>
              <a:bodyPr/>
              <a:lstStyle/>
              <a:p>
                <a:pPr>
                  <a:defRPr sz="2400">
                    <a:solidFill>
                      <a:srgbClr val="FFB400"/>
                    </a:solidFill>
                  </a:defRPr>
                </a:pPr>
                <a:endParaRPr lang="en-US"/>
              </a:p>
            </c:txPr>
            <c:showVal val="1"/>
          </c:dLbls>
          <c:errBars>
            <c:errBarType val="both"/>
            <c:errValType val="cust"/>
            <c:plus>
              <c:numRef>
                <c:f>Data!$B$66:$C$66</c:f>
                <c:numCache>
                  <c:formatCode>General</c:formatCode>
                  <c:ptCount val="2"/>
                  <c:pt idx="0">
                    <c:v>0.398397388842819</c:v>
                  </c:pt>
                  <c:pt idx="1">
                    <c:v>0.274962941465752</c:v>
                  </c:pt>
                </c:numCache>
              </c:numRef>
            </c:plus>
            <c:minus>
              <c:numRef>
                <c:f>Data!$B$66:$C$66</c:f>
                <c:numCache>
                  <c:formatCode>General</c:formatCode>
                  <c:ptCount val="2"/>
                  <c:pt idx="0">
                    <c:v>0.398397388842819</c:v>
                  </c:pt>
                  <c:pt idx="1">
                    <c:v>0.274962941465752</c:v>
                  </c:pt>
                </c:numCache>
              </c:numRef>
            </c:minus>
          </c:errBars>
          <c:cat>
            <c:strRef>
              <c:f>Data!$B$35:$C$35</c:f>
              <c:strCache>
                <c:ptCount val="2"/>
                <c:pt idx="0">
                  <c:v>Six Minutes Before Direction Change</c:v>
                </c:pt>
                <c:pt idx="1">
                  <c:v>Six minutes After Direction Change</c:v>
                </c:pt>
              </c:strCache>
            </c:strRef>
          </c:cat>
          <c:val>
            <c:numRef>
              <c:f>Data!$B$63:$C$63</c:f>
              <c:numCache>
                <c:formatCode>0.00</c:formatCode>
                <c:ptCount val="2"/>
                <c:pt idx="0">
                  <c:v>1.048999234196603</c:v>
                </c:pt>
                <c:pt idx="1">
                  <c:v>0.81549563482613</c:v>
                </c:pt>
              </c:numCache>
            </c:numRef>
          </c:val>
        </c:ser>
        <c:axId val="467134232"/>
        <c:axId val="467151800"/>
      </c:barChart>
      <c:catAx>
        <c:axId val="467134232"/>
        <c:scaling>
          <c:orientation val="minMax"/>
        </c:scaling>
        <c:axPos val="b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467151800"/>
        <c:crosses val="autoZero"/>
        <c:auto val="1"/>
        <c:lblAlgn val="ctr"/>
        <c:lblOffset val="100"/>
      </c:catAx>
      <c:valAx>
        <c:axId val="467151800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/>
                  <a:t>calls/whale/minute</a:t>
                </a:r>
              </a:p>
            </c:rich>
          </c:tx>
          <c:layout/>
        </c:title>
        <c:numFmt formatCode="0.00" sourceLinked="1"/>
        <c:tickLblPos val="nextTo"/>
        <c:crossAx val="467134232"/>
        <c:crosses val="autoZero"/>
        <c:crossBetween val="between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autoTitleDeleted val="1"/>
    <c:plotArea>
      <c:layout/>
      <c:barChart>
        <c:barDir val="col"/>
        <c:grouping val="clustered"/>
        <c:ser>
          <c:idx val="0"/>
          <c:order val="0"/>
          <c:tx>
            <c:v>Buzz Rate</c:v>
          </c:tx>
          <c:dLbls>
            <c:dLbl>
              <c:idx val="0"/>
              <c:layout>
                <c:manualLayout>
                  <c:x val="-0.00277777777777783"/>
                  <c:y val="0.402777777777778"/>
                </c:manualLayout>
              </c:layout>
              <c:showVal val="1"/>
            </c:dLbl>
            <c:dLbl>
              <c:idx val="1"/>
              <c:layout>
                <c:manualLayout>
                  <c:x val="0.0"/>
                  <c:y val="0.129629629629629"/>
                </c:manualLayout>
              </c:layout>
              <c:showVal val="1"/>
            </c:dLbl>
            <c:txPr>
              <a:bodyPr/>
              <a:lstStyle/>
              <a:p>
                <a:pPr>
                  <a:defRPr sz="2400">
                    <a:solidFill>
                      <a:srgbClr val="FFB400"/>
                    </a:solidFill>
                  </a:defRPr>
                </a:pPr>
                <a:endParaRPr lang="en-US"/>
              </a:p>
            </c:txPr>
            <c:showVal val="1"/>
          </c:dLbls>
          <c:errBars>
            <c:errBarType val="both"/>
            <c:errValType val="cust"/>
            <c:plus>
              <c:numRef>
                <c:f>Data!$N$66:$O$66</c:f>
                <c:numCache>
                  <c:formatCode>General</c:formatCode>
                  <c:ptCount val="2"/>
                  <c:pt idx="0">
                    <c:v>0.0811007505659054</c:v>
                  </c:pt>
                  <c:pt idx="1">
                    <c:v>0.0211181877728511</c:v>
                  </c:pt>
                </c:numCache>
              </c:numRef>
            </c:plus>
            <c:minus>
              <c:numRef>
                <c:f>Data!$N$66:$O$66</c:f>
                <c:numCache>
                  <c:formatCode>General</c:formatCode>
                  <c:ptCount val="2"/>
                  <c:pt idx="0">
                    <c:v>0.0811007505659054</c:v>
                  </c:pt>
                  <c:pt idx="1">
                    <c:v>0.0211181877728511</c:v>
                  </c:pt>
                </c:numCache>
              </c:numRef>
            </c:minus>
          </c:errBars>
          <c:cat>
            <c:strRef>
              <c:f>Data!$N$35:$O$35</c:f>
              <c:strCache>
                <c:ptCount val="2"/>
                <c:pt idx="0">
                  <c:v>Six minutes Before Direction Change</c:v>
                </c:pt>
                <c:pt idx="1">
                  <c:v>Six minutes After Direction Change</c:v>
                </c:pt>
              </c:strCache>
            </c:strRef>
          </c:cat>
          <c:val>
            <c:numRef>
              <c:f>Data!$N$63:$O$63</c:f>
              <c:numCache>
                <c:formatCode>0.00</c:formatCode>
                <c:ptCount val="2"/>
                <c:pt idx="0">
                  <c:v>0.180728664610244</c:v>
                </c:pt>
                <c:pt idx="1">
                  <c:v>0.0515310712679134</c:v>
                </c:pt>
              </c:numCache>
            </c:numRef>
          </c:val>
        </c:ser>
        <c:axId val="467018808"/>
        <c:axId val="467021976"/>
      </c:barChart>
      <c:catAx>
        <c:axId val="467018808"/>
        <c:scaling>
          <c:orientation val="minMax"/>
        </c:scaling>
        <c:axPos val="b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467021976"/>
        <c:crosses val="autoZero"/>
        <c:auto val="1"/>
        <c:lblAlgn val="ctr"/>
        <c:lblOffset val="100"/>
      </c:catAx>
      <c:valAx>
        <c:axId val="467021976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sz="2400"/>
                </a:pPr>
                <a:r>
                  <a:rPr lang="en-US" sz="2400" dirty="0" smtClean="0"/>
                  <a:t>buzzes/whale/minute</a:t>
                </a:r>
              </a:p>
            </c:rich>
          </c:tx>
          <c:layout/>
        </c:title>
        <c:numFmt formatCode="0.00" sourceLinked="1"/>
        <c:tickLblPos val="nextTo"/>
        <c:crossAx val="467018808"/>
        <c:crosses val="autoZero"/>
        <c:crossBetween val="between"/>
      </c:valAx>
    </c:plotArea>
    <c:plotVisOnly val="1"/>
  </c:chart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0.57967</cdr:x>
      <cdr:y>0.08257</cdr:y>
    </cdr:from>
    <cdr:to>
      <cdr:x>0.95244</cdr:x>
      <cdr:y>0.13148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206497" y="487362"/>
          <a:ext cx="3348182" cy="2886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800" dirty="0">
              <a:latin typeface="+mn-lt"/>
              <a:ea typeface="+mn-ea"/>
              <a:cs typeface="+mn-cs"/>
            </a:rPr>
            <a:t>(</a:t>
          </a:r>
          <a:r>
            <a:rPr lang="en-US" sz="1800" dirty="0" err="1">
              <a:latin typeface="+mn-lt"/>
              <a:ea typeface="+mn-ea"/>
              <a:cs typeface="+mn-cs"/>
            </a:rPr>
            <a:t>t</a:t>
          </a:r>
          <a:r>
            <a:rPr lang="en-US" sz="1800" dirty="0">
              <a:latin typeface="+mn-lt"/>
              <a:ea typeface="+mn-ea"/>
              <a:cs typeface="+mn-cs"/>
            </a:rPr>
            <a:t> = 2.06, N = 26, </a:t>
          </a:r>
          <a:r>
            <a:rPr lang="en-US" sz="1800" dirty="0" err="1">
              <a:latin typeface="+mn-lt"/>
              <a:ea typeface="+mn-ea"/>
              <a:cs typeface="+mn-cs"/>
            </a:rPr>
            <a:t>p</a:t>
          </a:r>
          <a:r>
            <a:rPr lang="en-US" sz="1800" dirty="0">
              <a:latin typeface="+mn-lt"/>
              <a:ea typeface="+mn-ea"/>
              <a:cs typeface="+mn-cs"/>
            </a:rPr>
            <a:t> = 0.006)</a:t>
          </a:r>
          <a:r>
            <a:rPr lang="en-US" sz="1800" dirty="0" smtClean="0"/>
            <a:t> </a:t>
          </a:r>
          <a:endParaRPr lang="en-US" sz="18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E061E-C564-8E46-A026-66B1658EB905}" type="datetimeFigureOut">
              <a:rPr lang="en-US" smtClean="0"/>
              <a:pPr/>
              <a:t>6/4/10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E061E-C564-8E46-A026-66B1658EB905}" type="datetimeFigureOut">
              <a:rPr lang="en-US" smtClean="0"/>
              <a:pPr/>
              <a:t>6/4/10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A900E-DBFE-D94E-84FD-48E3EB8353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E061E-C564-8E46-A026-66B1658EB905}" type="datetimeFigureOut">
              <a:rPr lang="en-US" smtClean="0"/>
              <a:pPr/>
              <a:t>6/4/10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A900E-DBFE-D94E-84FD-48E3EB8353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E061E-C564-8E46-A026-66B1658EB905}" type="datetimeFigureOut">
              <a:rPr lang="en-US" smtClean="0"/>
              <a:pPr/>
              <a:t>6/4/10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A900E-DBFE-D94E-84FD-48E3EB8353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6/4/10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E061E-C564-8E46-A026-66B1658EB905}" type="datetimeFigureOut">
              <a:rPr lang="en-US" smtClean="0"/>
              <a:pPr/>
              <a:t>6/4/10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A900E-DBFE-D94E-84FD-48E3EB8353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E061E-C564-8E46-A026-66B1658EB905}" type="datetimeFigureOut">
              <a:rPr lang="en-US" smtClean="0"/>
              <a:pPr/>
              <a:t>6/4/10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A900E-DBFE-D94E-84FD-48E3EB8353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E061E-C564-8E46-A026-66B1658EB905}" type="datetimeFigureOut">
              <a:rPr lang="en-US" smtClean="0"/>
              <a:pPr/>
              <a:t>6/4/10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9A900E-DBFE-D94E-84FD-48E3EB8353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E061E-C564-8E46-A026-66B1658EB905}" type="datetimeFigureOut">
              <a:rPr lang="en-US" smtClean="0"/>
              <a:pPr/>
              <a:t>6/4/10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A900E-DBFE-D94E-84FD-48E3EB8353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E061E-C564-8E46-A026-66B1658EB905}" type="datetimeFigureOut">
              <a:rPr lang="en-US" smtClean="0"/>
              <a:pPr/>
              <a:t>6/4/10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769E061E-C564-8E46-A026-66B1658EB905}" type="datetimeFigureOut">
              <a:rPr lang="en-US" smtClean="0"/>
              <a:pPr/>
              <a:t>6/4/10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A900E-DBFE-D94E-84FD-48E3EB8353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69E061E-C564-8E46-A026-66B1658EB905}" type="datetimeFigureOut">
              <a:rPr lang="en-US" smtClean="0"/>
              <a:pPr/>
              <a:t>6/4/10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439A900E-DBFE-D94E-84FD-48E3EB8353F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2" r:id="rId1"/>
    <p:sldLayoutId id="2147483983" r:id="rId2"/>
    <p:sldLayoutId id="2147483984" r:id="rId3"/>
    <p:sldLayoutId id="2147483985" r:id="rId4"/>
    <p:sldLayoutId id="2147483986" r:id="rId5"/>
    <p:sldLayoutId id="2147483987" r:id="rId6"/>
    <p:sldLayoutId id="2147483988" r:id="rId7"/>
    <p:sldLayoutId id="2147483989" r:id="rId8"/>
    <p:sldLayoutId id="2147483990" r:id="rId9"/>
    <p:sldLayoutId id="2147483991" r:id="rId10"/>
    <p:sldLayoutId id="2147483992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audio" Target="file://localhost/Users/noracarlson/Me/Beam%20Reach/Research%20Paper/Data/Misc./Buzz.wav" TargetMode="Externa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6388" y="251722"/>
            <a:ext cx="8513762" cy="6361707"/>
          </a:xfrm>
        </p:spPr>
        <p:txBody>
          <a:bodyPr>
            <a:noAutofit/>
          </a:bodyPr>
          <a:lstStyle/>
          <a:p>
            <a:pPr algn="ctr"/>
            <a:r>
              <a:rPr lang="en-US" sz="9300" cap="none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  <a:alpha val="0"/>
                    </a:schemeClr>
                  </a:solidFill>
                  <a:prstDash val="solid"/>
                </a:ln>
                <a:solidFill>
                  <a:srgbClr val="244A58"/>
                </a:solidFill>
              </a:rPr>
              <a:t>Directi</a:t>
            </a:r>
            <a:r>
              <a:rPr lang="en-US" sz="8000" cap="none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  <a:alpha val="0"/>
                    </a:schemeClr>
                  </a:solidFill>
                  <a:prstDash val="solid"/>
                </a:ln>
                <a:solidFill>
                  <a:srgbClr val="244A58"/>
                </a:solidFill>
              </a:rPr>
              <a:t>on change instigation ‘signals’ in </a:t>
            </a:r>
            <a:r>
              <a:rPr lang="en-US" sz="8000" i="1" cap="none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  <a:alpha val="0"/>
                    </a:schemeClr>
                  </a:solidFill>
                  <a:prstDash val="solid"/>
                </a:ln>
                <a:solidFill>
                  <a:srgbClr val="244A58"/>
                </a:solidFill>
              </a:rPr>
              <a:t>Orcinus </a:t>
            </a:r>
            <a:r>
              <a:rPr lang="en-US" sz="8000" i="1" cap="none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  <a:alpha val="0"/>
                    </a:schemeClr>
                  </a:solidFill>
                  <a:prstDash val="solid"/>
                </a:ln>
                <a:solidFill>
                  <a:srgbClr val="244A58"/>
                </a:solidFill>
              </a:rPr>
              <a:t>orca</a:t>
            </a:r>
            <a:br>
              <a:rPr lang="en-US" sz="8000" i="1" cap="none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  <a:alpha val="0"/>
                    </a:schemeClr>
                  </a:solidFill>
                  <a:prstDash val="solid"/>
                </a:ln>
                <a:solidFill>
                  <a:srgbClr val="244A58"/>
                </a:solidFill>
              </a:rPr>
            </a:br>
            <a:r>
              <a:rPr lang="en-US" sz="8000" i="1" cap="none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  <a:alpha val="0"/>
                    </a:schemeClr>
                  </a:solidFill>
                  <a:prstDash val="solid"/>
                </a:ln>
                <a:solidFill>
                  <a:srgbClr val="244A58"/>
                </a:solidFill>
              </a:rPr>
              <a:t/>
            </a:r>
            <a:br>
              <a:rPr lang="en-US" sz="8000" i="1" cap="none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  <a:alpha val="0"/>
                    </a:schemeClr>
                  </a:solidFill>
                  <a:prstDash val="solid"/>
                </a:ln>
                <a:solidFill>
                  <a:srgbClr val="244A58"/>
                </a:solidFill>
              </a:rPr>
            </a:br>
            <a:r>
              <a:rPr lang="en-US" sz="5400" i="1" cap="none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  <a:alpha val="0"/>
                    </a:schemeClr>
                  </a:solidFill>
                  <a:prstDash val="solid"/>
                </a:ln>
                <a:solidFill>
                  <a:srgbClr val="244A58"/>
                </a:solidFill>
              </a:rPr>
              <a:t>Nora Carlson</a:t>
            </a:r>
            <a:endParaRPr lang="en-US" sz="5400" cap="non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Beam Reach</a:t>
            </a:r>
          </a:p>
          <a:p>
            <a:pPr lvl="1"/>
            <a:r>
              <a:rPr lang="en-US" sz="2162" dirty="0" smtClean="0"/>
              <a:t>Dr. Jason Wood</a:t>
            </a:r>
          </a:p>
          <a:p>
            <a:pPr lvl="1"/>
            <a:r>
              <a:rPr lang="en-US" sz="2162" dirty="0" smtClean="0"/>
              <a:t>Dr. Val </a:t>
            </a:r>
            <a:r>
              <a:rPr lang="en-US" sz="2162" dirty="0" err="1" smtClean="0"/>
              <a:t>Veirs</a:t>
            </a:r>
            <a:endParaRPr lang="en-US" sz="2162" dirty="0" smtClean="0"/>
          </a:p>
          <a:p>
            <a:pPr lvl="1"/>
            <a:r>
              <a:rPr lang="en-US" sz="2162" dirty="0" smtClean="0"/>
              <a:t>Dr. Scott </a:t>
            </a:r>
            <a:r>
              <a:rPr lang="en-US" sz="2162" dirty="0" err="1" smtClean="0"/>
              <a:t>Veirs</a:t>
            </a:r>
            <a:endParaRPr lang="en-US" sz="2162" dirty="0" smtClean="0"/>
          </a:p>
          <a:p>
            <a:pPr lvl="1"/>
            <a:r>
              <a:rPr lang="en-US" sz="2162" dirty="0" smtClean="0"/>
              <a:t>Capt. Todd Shuster</a:t>
            </a:r>
          </a:p>
          <a:p>
            <a:pPr lvl="1"/>
            <a:r>
              <a:rPr lang="en-US" sz="2162" dirty="0" smtClean="0"/>
              <a:t>Kathryn, Libby and Horace</a:t>
            </a:r>
            <a:endParaRPr lang="en-US" sz="2162" dirty="0" smtClean="0"/>
          </a:p>
          <a:p>
            <a:r>
              <a:rPr lang="en-US" sz="2400" dirty="0" smtClean="0"/>
              <a:t>University of Washington Friday </a:t>
            </a:r>
            <a:r>
              <a:rPr lang="en-US" sz="2400" dirty="0" smtClean="0"/>
              <a:t>Harbor Labs</a:t>
            </a:r>
          </a:p>
          <a:p>
            <a:r>
              <a:rPr lang="en-US" sz="2400" dirty="0" smtClean="0"/>
              <a:t>Lynn Weber/</a:t>
            </a:r>
            <a:r>
              <a:rPr lang="en-US" sz="2400" dirty="0" err="1" smtClean="0"/>
              <a:t>Roochvarg</a:t>
            </a:r>
            <a:endParaRPr lang="en-US" sz="2400" dirty="0" smtClean="0"/>
          </a:p>
          <a:p>
            <a:r>
              <a:rPr lang="en-US" sz="2400" dirty="0" smtClean="0"/>
              <a:t>Dr. Robert Otis</a:t>
            </a:r>
          </a:p>
          <a:p>
            <a:r>
              <a:rPr lang="en-US" sz="2400" dirty="0" smtClean="0"/>
              <a:t>Ken </a:t>
            </a:r>
            <a:r>
              <a:rPr lang="en-US" sz="2400" dirty="0" err="1" smtClean="0"/>
              <a:t>Balcomb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Clicks</a:t>
            </a:r>
          </a:p>
          <a:p>
            <a:pPr lvl="1"/>
            <a:r>
              <a:rPr lang="en-US" dirty="0" smtClean="0"/>
              <a:t>Echolocation</a:t>
            </a:r>
          </a:p>
          <a:p>
            <a:pPr lvl="1"/>
            <a:r>
              <a:rPr lang="en-US" dirty="0" smtClean="0"/>
              <a:t>Clicks, Click Trains and Buzzes</a:t>
            </a:r>
          </a:p>
          <a:p>
            <a:r>
              <a:rPr lang="en-US" dirty="0" smtClean="0"/>
              <a:t>Whistles</a:t>
            </a:r>
          </a:p>
          <a:p>
            <a:pPr lvl="1"/>
            <a:r>
              <a:rPr lang="en-US" dirty="0" smtClean="0"/>
              <a:t>Foraging, Socializing, &gt;10m</a:t>
            </a:r>
          </a:p>
          <a:p>
            <a:pPr lvl="1"/>
            <a:r>
              <a:rPr lang="en-US" dirty="0" smtClean="0"/>
              <a:t>Reich &amp; Thomson</a:t>
            </a:r>
          </a:p>
          <a:p>
            <a:r>
              <a:rPr lang="en-US" dirty="0" smtClean="0"/>
              <a:t>Discrete Pulsed Calls </a:t>
            </a:r>
          </a:p>
          <a:p>
            <a:pPr lvl="1"/>
            <a:r>
              <a:rPr lang="en-US" dirty="0" smtClean="0"/>
              <a:t>Maintain Contact, Group Identity</a:t>
            </a:r>
          </a:p>
          <a:p>
            <a:pPr lvl="1"/>
            <a:r>
              <a:rPr lang="en-US" sz="2400" dirty="0" err="1" smtClean="0"/>
              <a:t>Bigg</a:t>
            </a:r>
            <a:r>
              <a:rPr lang="en-US" sz="2400" dirty="0" smtClean="0"/>
              <a:t> &amp; Ford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Visibility, Vocal Communication and Group Movement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White Faced Capuchin Monkeys</a:t>
            </a:r>
          </a:p>
          <a:p>
            <a:pPr lvl="1"/>
            <a:r>
              <a:rPr lang="en-US" dirty="0" err="1" smtClean="0"/>
              <a:t>Boinski</a:t>
            </a:r>
            <a:r>
              <a:rPr lang="en-US" dirty="0" smtClean="0"/>
              <a:t> 1993, 2006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Salish Sea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Materials and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7774709" cy="505503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Data sources </a:t>
            </a:r>
          </a:p>
          <a:p>
            <a:pPr lvl="1"/>
            <a:r>
              <a:rPr lang="en-US" dirty="0" smtClean="0"/>
              <a:t>Lime Kiln/Dr. Otis</a:t>
            </a:r>
          </a:p>
          <a:p>
            <a:pPr lvl="1"/>
            <a:r>
              <a:rPr lang="en-US" dirty="0" smtClean="0"/>
              <a:t>Gato Verde</a:t>
            </a:r>
          </a:p>
          <a:p>
            <a:r>
              <a:rPr lang="en-US" dirty="0" smtClean="0"/>
              <a:t>Data Gathered</a:t>
            </a:r>
          </a:p>
          <a:p>
            <a:pPr lvl="1"/>
            <a:r>
              <a:rPr lang="en-US" dirty="0" smtClean="0"/>
              <a:t>Calls </a:t>
            </a:r>
          </a:p>
          <a:p>
            <a:pPr lvl="2"/>
            <a:r>
              <a:rPr lang="en-US" dirty="0" smtClean="0"/>
              <a:t>pulsed calls </a:t>
            </a:r>
          </a:p>
          <a:p>
            <a:pPr lvl="2"/>
            <a:r>
              <a:rPr lang="en-US" dirty="0" smtClean="0"/>
              <a:t>whistles</a:t>
            </a:r>
          </a:p>
          <a:p>
            <a:pPr lvl="1"/>
            <a:r>
              <a:rPr lang="en-US" dirty="0" smtClean="0"/>
              <a:t>Buzzes</a:t>
            </a:r>
          </a:p>
          <a:p>
            <a:pPr lvl="2"/>
            <a:r>
              <a:rPr lang="en-US" dirty="0" smtClean="0"/>
              <a:t>independent </a:t>
            </a:r>
          </a:p>
          <a:p>
            <a:pPr lvl="2"/>
            <a:r>
              <a:rPr lang="en-US" dirty="0" smtClean="0"/>
              <a:t>continuous</a:t>
            </a:r>
          </a:p>
          <a:p>
            <a:pPr lvl="1"/>
            <a:r>
              <a:rPr lang="en-US" dirty="0" smtClean="0"/>
              <a:t>Direction Changes </a:t>
            </a:r>
          </a:p>
          <a:p>
            <a:pPr lvl="2"/>
            <a:r>
              <a:rPr lang="en-US" dirty="0" smtClean="0"/>
              <a:t>90°-180°</a:t>
            </a:r>
          </a:p>
        </p:txBody>
      </p:sp>
      <p:pic>
        <p:nvPicPr>
          <p:cNvPr id="5" name="Buzz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4708163" y="5242287"/>
            <a:ext cx="249237" cy="249237"/>
          </a:xfrm>
          <a:prstGeom prst="rect">
            <a:avLst/>
          </a:prstGeom>
        </p:spPr>
      </p:pic>
      <p:pic>
        <p:nvPicPr>
          <p:cNvPr id="6" name="Picture 5" descr="Screen shot 2010-06-02 at 4.50.16 PM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21418" y="2895667"/>
            <a:ext cx="4022582" cy="375956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5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300" y="1227"/>
            <a:ext cx="7467600" cy="944274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Call Rate</a:t>
            </a:r>
            <a:endParaRPr lang="en-US" sz="3600" dirty="0"/>
          </a:p>
        </p:txBody>
      </p:sp>
      <p:graphicFrame>
        <p:nvGraphicFramePr>
          <p:cNvPr id="9" name="Chart 8"/>
          <p:cNvGraphicFramePr/>
          <p:nvPr/>
        </p:nvGraphicFramePr>
        <p:xfrm>
          <a:off x="92365" y="842819"/>
          <a:ext cx="8993908" cy="5911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449455" y="1154545"/>
            <a:ext cx="3382818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t</a:t>
            </a:r>
            <a:r>
              <a:rPr lang="en-US" dirty="0" smtClean="0"/>
              <a:t> = 2.06, N = 26, </a:t>
            </a:r>
            <a:r>
              <a:rPr lang="en-US" dirty="0" err="1" smtClean="0"/>
              <a:t>p</a:t>
            </a:r>
            <a:r>
              <a:rPr lang="en-US" dirty="0" smtClean="0"/>
              <a:t> = 0.60)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2071" y="0"/>
            <a:ext cx="7467600" cy="805729"/>
          </a:xfrm>
        </p:spPr>
        <p:txBody>
          <a:bodyPr/>
          <a:lstStyle/>
          <a:p>
            <a:pPr algn="ctr"/>
            <a:r>
              <a:rPr lang="en-US" sz="3600" dirty="0" smtClean="0"/>
              <a:t>Buzz</a:t>
            </a:r>
            <a:r>
              <a:rPr lang="en-US" dirty="0" smtClean="0"/>
              <a:t> </a:t>
            </a:r>
            <a:r>
              <a:rPr lang="en-US" sz="3600" dirty="0" smtClean="0"/>
              <a:t>Rate</a:t>
            </a:r>
            <a:endParaRPr lang="en-US" sz="3600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162140" y="805729"/>
          <a:ext cx="8981860" cy="5902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Call Rates</a:t>
            </a:r>
          </a:p>
          <a:p>
            <a:pPr lvl="1"/>
            <a:r>
              <a:rPr lang="en-US" dirty="0" smtClean="0"/>
              <a:t>Historical lack of behavioral correlation</a:t>
            </a:r>
          </a:p>
          <a:p>
            <a:pPr lvl="1"/>
            <a:r>
              <a:rPr lang="en-US" dirty="0" smtClean="0"/>
              <a:t>Simple/complicated</a:t>
            </a:r>
          </a:p>
          <a:p>
            <a:pPr lvl="1"/>
            <a:r>
              <a:rPr lang="en-US" dirty="0" smtClean="0"/>
              <a:t>Focusing on irrelevant differences</a:t>
            </a:r>
          </a:p>
          <a:p>
            <a:r>
              <a:rPr lang="en-US" dirty="0" smtClean="0"/>
              <a:t>Buzz Rates</a:t>
            </a:r>
          </a:p>
          <a:p>
            <a:pPr lvl="1"/>
            <a:r>
              <a:rPr lang="en-US" dirty="0" smtClean="0"/>
              <a:t>Clicks and Buzzes </a:t>
            </a:r>
          </a:p>
          <a:p>
            <a:pPr lvl="1"/>
            <a:r>
              <a:rPr lang="en-US" dirty="0" smtClean="0"/>
              <a:t>Shared information (Barrett-</a:t>
            </a:r>
            <a:r>
              <a:rPr lang="en-US" dirty="0" err="1" smtClean="0"/>
              <a:t>Lennard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Occurrence in discrete pulsed calls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 of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Sample Size</a:t>
            </a:r>
          </a:p>
          <a:p>
            <a:endParaRPr lang="en-US" dirty="0" smtClean="0"/>
          </a:p>
          <a:p>
            <a:r>
              <a:rPr lang="en-US" dirty="0" smtClean="0"/>
              <a:t>Limited Visibility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Human Error</a:t>
            </a:r>
          </a:p>
          <a:p>
            <a:pPr lvl="1"/>
            <a:r>
              <a:rPr lang="en-US" dirty="0" smtClean="0"/>
              <a:t>Data Entry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Areas for Further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Direction Change Instigation</a:t>
            </a:r>
          </a:p>
          <a:p>
            <a:pPr lvl="1"/>
            <a:r>
              <a:rPr lang="en-US" dirty="0" smtClean="0"/>
              <a:t>Clicks and Buzzes</a:t>
            </a:r>
          </a:p>
          <a:p>
            <a:pPr lvl="1"/>
            <a:r>
              <a:rPr lang="en-US" dirty="0" smtClean="0"/>
              <a:t>Group Decision Making &amp; Cohesion</a:t>
            </a:r>
          </a:p>
          <a:p>
            <a:pPr lvl="1"/>
            <a:r>
              <a:rPr lang="en-US" dirty="0" smtClean="0"/>
              <a:t>Pod Dispersal</a:t>
            </a:r>
          </a:p>
          <a:p>
            <a:pPr lvl="2">
              <a:buNone/>
            </a:pPr>
            <a:endParaRPr lang="en-US" dirty="0" smtClean="0"/>
          </a:p>
          <a:p>
            <a:r>
              <a:rPr lang="en-US" dirty="0" smtClean="0"/>
              <a:t>Communicative Function</a:t>
            </a:r>
          </a:p>
          <a:p>
            <a:pPr lvl="1"/>
            <a:r>
              <a:rPr lang="en-US" dirty="0" smtClean="0"/>
              <a:t>Occurrence in ‘conversational bouts’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Technic.thmx</Template>
  <TotalTime>4087</TotalTime>
  <Words>242</Words>
  <Application>Microsoft Macintosh PowerPoint</Application>
  <PresentationFormat>On-screen Show (4:3)</PresentationFormat>
  <Paragraphs>75</Paragraphs>
  <Slides>10</Slides>
  <Notes>0</Notes>
  <HiddenSlides>0</HiddenSlides>
  <MMClips>1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Technic</vt:lpstr>
      <vt:lpstr>Direction change instigation ‘signals’ in Orcinus orca  Nora Carlson</vt:lpstr>
      <vt:lpstr>Introduction</vt:lpstr>
      <vt:lpstr>Visibility, Vocal Communication and Group Movement</vt:lpstr>
      <vt:lpstr>Materials and Methods</vt:lpstr>
      <vt:lpstr>Call Rate</vt:lpstr>
      <vt:lpstr>Buzz Rate</vt:lpstr>
      <vt:lpstr>Discussion</vt:lpstr>
      <vt:lpstr>Limitations of Study</vt:lpstr>
      <vt:lpstr>Areas for Further Study</vt:lpstr>
      <vt:lpstr>Thank You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Movement Instigation Calls in Orcinus orca</dc:title>
  <dc:creator>Nora Carlson</dc:creator>
  <cp:lastModifiedBy>Nora Carlson</cp:lastModifiedBy>
  <cp:revision>53</cp:revision>
  <dcterms:created xsi:type="dcterms:W3CDTF">2010-06-04T21:10:35Z</dcterms:created>
  <dcterms:modified xsi:type="dcterms:W3CDTF">2010-06-04T21:14:18Z</dcterms:modified>
</cp:coreProperties>
</file>