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6"/>
  </p:notesMasterIdLst>
  <p:sldIdLst>
    <p:sldId id="266" r:id="rId2"/>
    <p:sldId id="267" r:id="rId3"/>
    <p:sldId id="256" r:id="rId4"/>
    <p:sldId id="262" r:id="rId5"/>
    <p:sldId id="261" r:id="rId6"/>
    <p:sldId id="260" r:id="rId7"/>
    <p:sldId id="257" r:id="rId8"/>
    <p:sldId id="259" r:id="rId9"/>
    <p:sldId id="258" r:id="rId10"/>
    <p:sldId id="264" r:id="rId11"/>
    <p:sldId id="265" r:id="rId12"/>
    <p:sldId id="269" r:id="rId13"/>
    <p:sldId id="263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73BFF-A405-4A78-9C55-8EC6FE867725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A92AA-7E53-4703-9839-02947930E8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65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A92AA-7E53-4703-9839-0294793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5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6C45AB7-50E6-4F5A-B965-3828CB2766F7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00CC-079F-4A9D-93EC-647499D08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1"/>
            <a:ext cx="82296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Changes </a:t>
            </a:r>
            <a:r>
              <a:rPr lang="en-US" sz="2800" dirty="0"/>
              <a:t>in the frequency structure of echolocation clicks across behavioral states in Southern Resident killer whales (</a:t>
            </a:r>
            <a:r>
              <a:rPr lang="en-US" sz="2800" dirty="0" err="1"/>
              <a:t>Orcinus</a:t>
            </a:r>
            <a:r>
              <a:rPr lang="en-US" sz="2800" dirty="0"/>
              <a:t> orca)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Garrett </a:t>
            </a:r>
            <a:r>
              <a:rPr lang="en-US" dirty="0"/>
              <a:t>Turner</a:t>
            </a:r>
          </a:p>
          <a:p>
            <a:pPr algn="ctr"/>
            <a:r>
              <a:rPr lang="en-US" dirty="0"/>
              <a:t>Beam Reach Marine Science and Sustainability School</a:t>
            </a:r>
          </a:p>
          <a:p>
            <a:pPr algn="ctr"/>
            <a:r>
              <a:rPr lang="en-US" dirty="0" smtClean="0"/>
              <a:t>gjt2@u.washington.edu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976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Discussion: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study shows killer whales are able to actively control the frequency of their clicks for specific tasks and situations, this has may have important implications including: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Ability to avoid masking due to ambient </a:t>
            </a:r>
            <a:r>
              <a:rPr lang="en-US" b="1" dirty="0" smtClean="0"/>
              <a:t>noise?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Could be used as an empirical measurement of behavior </a:t>
            </a:r>
            <a:r>
              <a:rPr lang="en-US" b="1" dirty="0" smtClean="0"/>
              <a:t>states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Social meaning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Functional differences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5720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is still unknown what the whales are doing under water, and the different structures suggest the clicks are being used for specific tasks during various behavior states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880722"/>
            <a:ext cx="3543300" cy="28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730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164" y="226367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Future Studies: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82627" y="4083807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Ambient noise</a:t>
            </a:r>
            <a:r>
              <a:rPr lang="en-US" dirty="0"/>
              <a:t> </a:t>
            </a:r>
            <a:r>
              <a:rPr lang="en-US" dirty="0" smtClean="0"/>
              <a:t>is also a continuing problem for the SRKW, and more information is needed for how well killer whales can avoid masking.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0" y="56388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Further click frequency studies should also compare click structures across individual whales, pods, ecotypes, and males vs. females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752" y="15240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behavioral data should be collected in order to strengthen the results of this study.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38885"/>
            <a:ext cx="5291091" cy="352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3" y="3733800"/>
            <a:ext cx="3589107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209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810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Possible Sources of Error: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85800" y="1675544"/>
            <a:ext cx="5050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Analyzing the data by hand for on axis clicks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30645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Due to the high amplitudes of clicks many of the phonations were clipped which limited my sample size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352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Human error while classifying the behavioral state.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413346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Possible equipment limitations (sensitivity of the hydrophone)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6634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124" y="1295400"/>
            <a:ext cx="3266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Acknowledgements: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1336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 would like to thank Jason Wood, Val </a:t>
            </a:r>
            <a:r>
              <a:rPr lang="en-US" dirty="0" err="1" smtClean="0">
                <a:solidFill>
                  <a:schemeClr val="bg1"/>
                </a:solidFill>
              </a:rPr>
              <a:t>Veirs</a:t>
            </a:r>
            <a:r>
              <a:rPr lang="en-US" dirty="0" smtClean="0">
                <a:solidFill>
                  <a:schemeClr val="bg1"/>
                </a:solidFill>
              </a:rPr>
              <a:t>, and Scott </a:t>
            </a:r>
            <a:r>
              <a:rPr lang="en-US" dirty="0" err="1" smtClean="0">
                <a:solidFill>
                  <a:schemeClr val="bg1"/>
                </a:solidFill>
              </a:rPr>
              <a:t>Veirs</a:t>
            </a:r>
            <a:r>
              <a:rPr lang="en-US" dirty="0" smtClean="0">
                <a:solidFill>
                  <a:schemeClr val="bg1"/>
                </a:solidFill>
              </a:rPr>
              <a:t> for supporting our program and research over the last 10 weeks.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Thank you to everyone that provided information on the location of the whales.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Thank you to Vanessa, Dave, Cat, Megan, and Hana for an amazing program.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Thank you to Todd Shuster for giving us the opportunity to study and learn aboard the </a:t>
            </a:r>
            <a:r>
              <a:rPr lang="en-US" dirty="0" err="1" smtClean="0">
                <a:solidFill>
                  <a:schemeClr val="bg1"/>
                </a:solidFill>
              </a:rPr>
              <a:t>Gato</a:t>
            </a:r>
            <a:r>
              <a:rPr lang="en-US" dirty="0" smtClean="0">
                <a:solidFill>
                  <a:schemeClr val="bg1"/>
                </a:solidFill>
              </a:rPr>
              <a:t> Verde.</a:t>
            </a:r>
          </a:p>
        </p:txBody>
      </p:sp>
    </p:spTree>
    <p:extLst>
      <p:ext uri="{BB962C8B-B14F-4D97-AF65-F5344CB8AC3E}">
        <p14:creationId xmlns:p14="http://schemas.microsoft.com/office/powerpoint/2010/main" xmlns="" val="17034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77353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Questions?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5953807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4045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Background </a:t>
            </a:r>
            <a:r>
              <a:rPr lang="en-US" sz="2400" b="1" dirty="0" smtClean="0"/>
              <a:t>Information: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16764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Behavior states: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Foraging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Traveling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Milling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Socializing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Resting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838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Killer whales are known to produce echolocation clicks during various behavior states, and it is assumed that they were used primarily for hunting salmon and navigation.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3648670"/>
            <a:ext cx="1977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Type of Clicks: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Single clicks 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Click trains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24" y="2346899"/>
            <a:ext cx="4572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4567735"/>
            <a:ext cx="2888624" cy="1925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24" y="4333565"/>
            <a:ext cx="3886200" cy="2394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2156" y="1981200"/>
            <a:ext cx="402604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232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457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Hypothesis: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 predicted variations would be found in the frequency structures </a:t>
            </a:r>
            <a:r>
              <a:rPr lang="en-US" sz="2000" b="1" dirty="0" smtClean="0"/>
              <a:t>of </a:t>
            </a:r>
            <a:r>
              <a:rPr lang="en-US" sz="2000" b="1" dirty="0"/>
              <a:t>echolocation clicks across different behavior states.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34" y="2241755"/>
            <a:ext cx="8610600" cy="4416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4" y="3505201"/>
            <a:ext cx="464630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759" y="3505200"/>
            <a:ext cx="442124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2759" y="2831068"/>
            <a:ext cx="434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Hearing Sensitivity for Killer Whales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1936" y="2831068"/>
            <a:ext cx="388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Hearing Sensitivity for Humans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Differences in Hearing Sensitivities</a:t>
            </a:r>
          </a:p>
          <a:p>
            <a:endParaRPr lang="en-US" sz="2400" b="1" dirty="0" smtClean="0"/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Whales can here frequencies higher than 100 kHz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Humans can only hear up to 20 kHz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1" y="62391"/>
            <a:ext cx="4267200" cy="26046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343400" cy="39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4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Collection: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3447" y="112376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Behavioral data was collected  with respect to the five defined behavior states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724400" y="1066800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We had five hydrophones deployed 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 only used recordings from the CRT hydrophone. </a:t>
            </a:r>
          </a:p>
          <a:p>
            <a:endParaRPr lang="en-US" dirty="0" smtClean="0"/>
          </a:p>
          <a:p>
            <a:r>
              <a:rPr lang="en-US" b="1" dirty="0" smtClean="0"/>
              <a:t>The CRT is more sensitive to higher frequencies which is very important when you are looking at echolocation clicks.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9485" y="487964"/>
            <a:ext cx="2474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Recording Clicks: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652153" y="3886200"/>
            <a:ext cx="194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On Axis Clicks: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49553" y="4419600"/>
            <a:ext cx="4292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Clicks that are off axis become distorted, and in order to control for this observational data was collected on the orientation of the whales with respect to the boat.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57" y="5178"/>
            <a:ext cx="3972756" cy="223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553" y="1082724"/>
            <a:ext cx="5029200" cy="16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8063577" y="2466682"/>
            <a:ext cx="1058862" cy="258762"/>
          </a:xfrm>
          <a:prstGeom prst="rect">
            <a:avLst/>
          </a:prstGeom>
          <a:solidFill>
            <a:srgbClr val="FFFFFF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400 µ Seconds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86140"/>
            <a:ext cx="3962399" cy="229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994" y="5181600"/>
            <a:ext cx="5007006" cy="168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58" y="2235213"/>
            <a:ext cx="3972757" cy="235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0386" y="30480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7408" y="6598366"/>
            <a:ext cx="10858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14056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 of Click Spectra and Wave Forms</a:t>
            </a:r>
            <a:endParaRPr lang="en-US" sz="24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75983" y="4595018"/>
            <a:ext cx="1028700" cy="258763"/>
          </a:xfrm>
          <a:prstGeom prst="rect">
            <a:avLst/>
          </a:prstGeom>
          <a:solidFill>
            <a:srgbClr val="FFFFFF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286 µ Seconds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Center </a:t>
            </a:r>
            <a:r>
              <a:rPr lang="en-US" sz="2000" b="1" u="sng" dirty="0" smtClean="0"/>
              <a:t>frequency</a:t>
            </a:r>
            <a:r>
              <a:rPr lang="en-US" b="1" dirty="0" smtClean="0"/>
              <a:t>:  Is the </a:t>
            </a:r>
            <a:r>
              <a:rPr lang="en-US" b="1" dirty="0"/>
              <a:t>frequency value that splits the energy from </a:t>
            </a:r>
            <a:r>
              <a:rPr lang="en-US" b="1" dirty="0" smtClean="0"/>
              <a:t>		     the </a:t>
            </a:r>
            <a:r>
              <a:rPr lang="en-US" b="1" dirty="0"/>
              <a:t>spectrum into two equal parts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RMS Bandwidth</a:t>
            </a:r>
            <a:r>
              <a:rPr lang="en-US" b="1" dirty="0" smtClean="0"/>
              <a:t>:    The </a:t>
            </a:r>
            <a:r>
              <a:rPr lang="en-US" b="1" dirty="0"/>
              <a:t>RMS bandwidth is used to describe the </a:t>
            </a:r>
            <a:r>
              <a:rPr lang="en-US" b="1" dirty="0" smtClean="0"/>
              <a:t>			    spectral </a:t>
            </a:r>
            <a:r>
              <a:rPr lang="en-US" b="1" dirty="0"/>
              <a:t>standard deviation around the center </a:t>
            </a:r>
            <a:r>
              <a:rPr lang="en-US" b="1" dirty="0" smtClean="0"/>
              <a:t>			    frequency </a:t>
            </a:r>
            <a:r>
              <a:rPr lang="en-US" b="1" dirty="0"/>
              <a:t>of the spectrum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020" y="3721894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Q-Value</a:t>
            </a:r>
            <a:r>
              <a:rPr lang="en-US" b="1" dirty="0" smtClean="0"/>
              <a:t>: Q-values </a:t>
            </a:r>
            <a:r>
              <a:rPr lang="en-US" b="1" dirty="0"/>
              <a:t>are used to describe the overall frequency 	</a:t>
            </a:r>
            <a:r>
              <a:rPr lang="en-US" b="1" dirty="0" smtClean="0"/>
              <a:t>structure </a:t>
            </a:r>
            <a:r>
              <a:rPr lang="en-US" b="1" dirty="0"/>
              <a:t>of clicks with respect the center frequency and the </a:t>
            </a:r>
            <a:r>
              <a:rPr lang="en-US" b="1" dirty="0" smtClean="0"/>
              <a:t>	RMS </a:t>
            </a:r>
            <a:r>
              <a:rPr lang="en-US" b="1" dirty="0"/>
              <a:t>bandwidth. </a:t>
            </a:r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en-US" b="1" dirty="0" smtClean="0"/>
              <a:t>Q-value = Center </a:t>
            </a:r>
            <a:r>
              <a:rPr lang="en-US" b="1" dirty="0"/>
              <a:t>F</a:t>
            </a:r>
            <a:r>
              <a:rPr lang="en-US" b="1" dirty="0" smtClean="0"/>
              <a:t>requency / RMS Bandwidth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447800" y="5467290"/>
            <a:ext cx="7435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/>
              <a:t>High </a:t>
            </a:r>
            <a:r>
              <a:rPr lang="en-US" sz="2000" b="1" u="sng" dirty="0" smtClean="0"/>
              <a:t>Q-values</a:t>
            </a:r>
            <a:r>
              <a:rPr lang="en-US" sz="2000" b="1" dirty="0" smtClean="0"/>
              <a:t>: </a:t>
            </a:r>
            <a:r>
              <a:rPr lang="en-US" b="1" dirty="0" smtClean="0"/>
              <a:t>Correspond </a:t>
            </a:r>
            <a:r>
              <a:rPr lang="en-US" b="1" dirty="0"/>
              <a:t>with a sharp </a:t>
            </a:r>
            <a:r>
              <a:rPr lang="en-US" b="1" dirty="0" smtClean="0"/>
              <a:t>and narrow </a:t>
            </a:r>
            <a:r>
              <a:rPr lang="en-US" b="1" dirty="0"/>
              <a:t>spectrum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5556" y="6000690"/>
            <a:ext cx="7297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Low Q-values: </a:t>
            </a:r>
            <a:r>
              <a:rPr lang="en-US" dirty="0" smtClean="0"/>
              <a:t> </a:t>
            </a:r>
            <a:r>
              <a:rPr lang="en-US" b="1" dirty="0" smtClean="0"/>
              <a:t>Correspond </a:t>
            </a:r>
            <a:r>
              <a:rPr lang="en-US" b="1" dirty="0"/>
              <a:t>with a </a:t>
            </a:r>
            <a:r>
              <a:rPr lang="en-US" b="1" dirty="0" smtClean="0"/>
              <a:t>broad and wide spectrum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60959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Click Measurements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10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Results: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2567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Significant:  Foraging vs. Milling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0" y="848674"/>
            <a:ext cx="3976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Significant</a:t>
            </a:r>
            <a:r>
              <a:rPr lang="en-US" b="1" dirty="0" smtClean="0"/>
              <a:t>:  Foraging vs. Milling</a:t>
            </a:r>
          </a:p>
          <a:p>
            <a:pPr algn="ctr"/>
            <a:r>
              <a:rPr lang="en-US" b="1" dirty="0" smtClean="0"/>
              <a:t>                       and</a:t>
            </a:r>
            <a:br>
              <a:rPr lang="en-US" b="1" dirty="0" smtClean="0"/>
            </a:br>
            <a:r>
              <a:rPr lang="en-US" b="1" dirty="0" smtClean="0"/>
              <a:t>                       Traveling vs. Milling </a:t>
            </a:r>
            <a:endParaRPr lang="en-US" b="1" dirty="0"/>
          </a:p>
        </p:txBody>
      </p:sp>
      <p:graphicFrame>
        <p:nvGraphicFramePr>
          <p:cNvPr id="6196" name="Object 52"/>
          <p:cNvGraphicFramePr>
            <a:graphicFrameLocks noChangeAspect="1"/>
          </p:cNvGraphicFramePr>
          <p:nvPr/>
        </p:nvGraphicFramePr>
        <p:xfrm>
          <a:off x="76200" y="2132648"/>
          <a:ext cx="4395788" cy="4649152"/>
        </p:xfrm>
        <a:graphic>
          <a:graphicData uri="http://schemas.openxmlformats.org/presentationml/2006/ole">
            <p:oleObj spid="_x0000_s6196" name="SPW 11.0 Graph" r:id="rId4" imgW="5590800" imgH="5914080" progId="SigmaPlotGraphicObject.10">
              <p:embed/>
            </p:oleObj>
          </a:graphicData>
        </a:graphic>
      </p:graphicFrame>
      <p:graphicFrame>
        <p:nvGraphicFramePr>
          <p:cNvPr id="6197" name="Object 53"/>
          <p:cNvGraphicFramePr>
            <a:graphicFrameLocks noChangeAspect="1"/>
          </p:cNvGraphicFramePr>
          <p:nvPr/>
        </p:nvGraphicFramePr>
        <p:xfrm>
          <a:off x="4572000" y="2133600"/>
          <a:ext cx="4495800" cy="4648200"/>
        </p:xfrm>
        <a:graphic>
          <a:graphicData uri="http://schemas.openxmlformats.org/presentationml/2006/ole">
            <p:oleObj spid="_x0000_s6197" name="SPW 11.0 Graph" r:id="rId5" imgW="5590800" imgH="5914080" progId="SigmaPlotGraphicObject.10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1"/>
            <a:ext cx="6705600" cy="46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0480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Results: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66929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Q-values for all three behaviors were significantly different from each other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495</TotalTime>
  <Words>590</Words>
  <Application>Microsoft Office PowerPoint</Application>
  <PresentationFormat>On-screen Show (4:3)</PresentationFormat>
  <Paragraphs>90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Kilter</vt:lpstr>
      <vt:lpstr>SigmaPlot 11.0 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fhlguest</dc:creator>
  <cp:lastModifiedBy>FHL</cp:lastModifiedBy>
  <cp:revision>38</cp:revision>
  <dcterms:created xsi:type="dcterms:W3CDTF">2010-10-30T02:30:00Z</dcterms:created>
  <dcterms:modified xsi:type="dcterms:W3CDTF">2010-10-30T15:12:01Z</dcterms:modified>
</cp:coreProperties>
</file>