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70" r:id="rId4"/>
    <p:sldId id="271" r:id="rId5"/>
    <p:sldId id="258" r:id="rId6"/>
    <p:sldId id="259" r:id="rId7"/>
    <p:sldId id="272" r:id="rId8"/>
    <p:sldId id="268" r:id="rId9"/>
    <p:sldId id="273" r:id="rId10"/>
    <p:sldId id="269" r:id="rId11"/>
    <p:sldId id="274" r:id="rId12"/>
    <p:sldId id="276" r:id="rId13"/>
    <p:sldId id="275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2333" autoAdjust="0"/>
  </p:normalViewPr>
  <p:slideViewPr>
    <p:cSldViewPr>
      <p:cViewPr varScale="1">
        <p:scale>
          <a:sx n="137" d="100"/>
          <a:sy n="137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eam%20Reach\Data%20analysis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eam%20Reach\Beam%20Reach\Hana's%20final%20data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eam%20Reach\Beam%20Reach\Hana's%20final%20data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eam%20Reach\Beam%20Reach\Hana's%20final%20data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Click</a:t>
            </a:r>
            <a:r>
              <a:rPr lang="en-US" sz="2000" baseline="0"/>
              <a:t> Rates verus Ambient Noise Levels</a:t>
            </a:r>
            <a:endParaRPr lang="en-US" sz="2000"/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265593331553895"/>
                  <c:y val="-0.023406283773351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</c:trendlineLbl>
          </c:trendline>
          <c:xVal>
            <c:numRef>
              <c:f>Sheet4!$H$2:$H$155</c:f>
              <c:numCache>
                <c:formatCode>General</c:formatCode>
                <c:ptCount val="154"/>
                <c:pt idx="0">
                  <c:v>96.5</c:v>
                </c:pt>
                <c:pt idx="1">
                  <c:v>97.7</c:v>
                </c:pt>
                <c:pt idx="2">
                  <c:v>97.0</c:v>
                </c:pt>
                <c:pt idx="3">
                  <c:v>97.8</c:v>
                </c:pt>
                <c:pt idx="4">
                  <c:v>96.2</c:v>
                </c:pt>
                <c:pt idx="5">
                  <c:v>94.6</c:v>
                </c:pt>
                <c:pt idx="6">
                  <c:v>96.6</c:v>
                </c:pt>
                <c:pt idx="7">
                  <c:v>96.8</c:v>
                </c:pt>
                <c:pt idx="8">
                  <c:v>95.8</c:v>
                </c:pt>
                <c:pt idx="9">
                  <c:v>97.6</c:v>
                </c:pt>
                <c:pt idx="10">
                  <c:v>99.5</c:v>
                </c:pt>
                <c:pt idx="11">
                  <c:v>99.5</c:v>
                </c:pt>
                <c:pt idx="12">
                  <c:v>101.9</c:v>
                </c:pt>
                <c:pt idx="13">
                  <c:v>99.6</c:v>
                </c:pt>
                <c:pt idx="14">
                  <c:v>97.5</c:v>
                </c:pt>
                <c:pt idx="15">
                  <c:v>96.9</c:v>
                </c:pt>
                <c:pt idx="16">
                  <c:v>95.5</c:v>
                </c:pt>
                <c:pt idx="17">
                  <c:v>95.1</c:v>
                </c:pt>
                <c:pt idx="18">
                  <c:v>95.6</c:v>
                </c:pt>
                <c:pt idx="19">
                  <c:v>95.1</c:v>
                </c:pt>
                <c:pt idx="20">
                  <c:v>97.7</c:v>
                </c:pt>
                <c:pt idx="21">
                  <c:v>97.5</c:v>
                </c:pt>
                <c:pt idx="22">
                  <c:v>97.8</c:v>
                </c:pt>
                <c:pt idx="23">
                  <c:v>98.6</c:v>
                </c:pt>
                <c:pt idx="24">
                  <c:v>98.9</c:v>
                </c:pt>
                <c:pt idx="25">
                  <c:v>98.3</c:v>
                </c:pt>
                <c:pt idx="26">
                  <c:v>99.3</c:v>
                </c:pt>
                <c:pt idx="27">
                  <c:v>98.5</c:v>
                </c:pt>
                <c:pt idx="28">
                  <c:v>99.4</c:v>
                </c:pt>
                <c:pt idx="29">
                  <c:v>99.4</c:v>
                </c:pt>
                <c:pt idx="30">
                  <c:v>104.5</c:v>
                </c:pt>
                <c:pt idx="31">
                  <c:v>102.7</c:v>
                </c:pt>
                <c:pt idx="32">
                  <c:v>97.1</c:v>
                </c:pt>
                <c:pt idx="33">
                  <c:v>102.5</c:v>
                </c:pt>
                <c:pt idx="34">
                  <c:v>98.4</c:v>
                </c:pt>
                <c:pt idx="35">
                  <c:v>97.5</c:v>
                </c:pt>
                <c:pt idx="36">
                  <c:v>94.4</c:v>
                </c:pt>
                <c:pt idx="37">
                  <c:v>92.0</c:v>
                </c:pt>
                <c:pt idx="38">
                  <c:v>115.8</c:v>
                </c:pt>
                <c:pt idx="39">
                  <c:v>115.9</c:v>
                </c:pt>
                <c:pt idx="40">
                  <c:v>119.3</c:v>
                </c:pt>
                <c:pt idx="41">
                  <c:v>120.9</c:v>
                </c:pt>
                <c:pt idx="42">
                  <c:v>117.8</c:v>
                </c:pt>
                <c:pt idx="43">
                  <c:v>116.5</c:v>
                </c:pt>
                <c:pt idx="44">
                  <c:v>118.3</c:v>
                </c:pt>
                <c:pt idx="45">
                  <c:v>118.4</c:v>
                </c:pt>
                <c:pt idx="46">
                  <c:v>117.9</c:v>
                </c:pt>
                <c:pt idx="47">
                  <c:v>119.1</c:v>
                </c:pt>
                <c:pt idx="48">
                  <c:v>119.7</c:v>
                </c:pt>
                <c:pt idx="49">
                  <c:v>120.5</c:v>
                </c:pt>
                <c:pt idx="50">
                  <c:v>118.1</c:v>
                </c:pt>
                <c:pt idx="51">
                  <c:v>115.5</c:v>
                </c:pt>
                <c:pt idx="52">
                  <c:v>116.3</c:v>
                </c:pt>
                <c:pt idx="53">
                  <c:v>113.8</c:v>
                </c:pt>
                <c:pt idx="54">
                  <c:v>116.7</c:v>
                </c:pt>
                <c:pt idx="55">
                  <c:v>115.2</c:v>
                </c:pt>
                <c:pt idx="56">
                  <c:v>113.6</c:v>
                </c:pt>
                <c:pt idx="57">
                  <c:v>114.4</c:v>
                </c:pt>
                <c:pt idx="58">
                  <c:v>115.6</c:v>
                </c:pt>
                <c:pt idx="59">
                  <c:v>111.3</c:v>
                </c:pt>
                <c:pt idx="60">
                  <c:v>115.9</c:v>
                </c:pt>
                <c:pt idx="61">
                  <c:v>118.8</c:v>
                </c:pt>
                <c:pt idx="62">
                  <c:v>116.3</c:v>
                </c:pt>
                <c:pt idx="63">
                  <c:v>116.1</c:v>
                </c:pt>
                <c:pt idx="64">
                  <c:v>117.3</c:v>
                </c:pt>
                <c:pt idx="65">
                  <c:v>115.1</c:v>
                </c:pt>
                <c:pt idx="66">
                  <c:v>113.8</c:v>
                </c:pt>
                <c:pt idx="67">
                  <c:v>114.7</c:v>
                </c:pt>
                <c:pt idx="68">
                  <c:v>112.1</c:v>
                </c:pt>
                <c:pt idx="69">
                  <c:v>115.0</c:v>
                </c:pt>
                <c:pt idx="70">
                  <c:v>92.2</c:v>
                </c:pt>
                <c:pt idx="71">
                  <c:v>89.7</c:v>
                </c:pt>
                <c:pt idx="72">
                  <c:v>89.7</c:v>
                </c:pt>
                <c:pt idx="73">
                  <c:v>89.5</c:v>
                </c:pt>
                <c:pt idx="74">
                  <c:v>89.1</c:v>
                </c:pt>
                <c:pt idx="75">
                  <c:v>89.6</c:v>
                </c:pt>
                <c:pt idx="76">
                  <c:v>89.6</c:v>
                </c:pt>
                <c:pt idx="77">
                  <c:v>89.4</c:v>
                </c:pt>
                <c:pt idx="78">
                  <c:v>89.5</c:v>
                </c:pt>
                <c:pt idx="79">
                  <c:v>89.3</c:v>
                </c:pt>
                <c:pt idx="80">
                  <c:v>89.4</c:v>
                </c:pt>
                <c:pt idx="81">
                  <c:v>89.1</c:v>
                </c:pt>
                <c:pt idx="82">
                  <c:v>89.6</c:v>
                </c:pt>
                <c:pt idx="83">
                  <c:v>89.6</c:v>
                </c:pt>
                <c:pt idx="84">
                  <c:v>89.5</c:v>
                </c:pt>
                <c:pt idx="85">
                  <c:v>89.7</c:v>
                </c:pt>
                <c:pt idx="86">
                  <c:v>111.8</c:v>
                </c:pt>
                <c:pt idx="87">
                  <c:v>111.8</c:v>
                </c:pt>
                <c:pt idx="88">
                  <c:v>113.0</c:v>
                </c:pt>
                <c:pt idx="89">
                  <c:v>111.9</c:v>
                </c:pt>
                <c:pt idx="90">
                  <c:v>112.4</c:v>
                </c:pt>
                <c:pt idx="91">
                  <c:v>112.0</c:v>
                </c:pt>
                <c:pt idx="92">
                  <c:v>111.7</c:v>
                </c:pt>
                <c:pt idx="93">
                  <c:v>111.4</c:v>
                </c:pt>
                <c:pt idx="94">
                  <c:v>111.8</c:v>
                </c:pt>
                <c:pt idx="95">
                  <c:v>117.9</c:v>
                </c:pt>
                <c:pt idx="96">
                  <c:v>117.0</c:v>
                </c:pt>
                <c:pt idx="97">
                  <c:v>117.1</c:v>
                </c:pt>
                <c:pt idx="98">
                  <c:v>116.1</c:v>
                </c:pt>
                <c:pt idx="99">
                  <c:v>115.8</c:v>
                </c:pt>
                <c:pt idx="100">
                  <c:v>114.7</c:v>
                </c:pt>
                <c:pt idx="101">
                  <c:v>113.6</c:v>
                </c:pt>
                <c:pt idx="102">
                  <c:v>113.4</c:v>
                </c:pt>
                <c:pt idx="103">
                  <c:v>114.4</c:v>
                </c:pt>
                <c:pt idx="104">
                  <c:v>115.9</c:v>
                </c:pt>
                <c:pt idx="105">
                  <c:v>115.9</c:v>
                </c:pt>
                <c:pt idx="106">
                  <c:v>115.7</c:v>
                </c:pt>
                <c:pt idx="107">
                  <c:v>117.4</c:v>
                </c:pt>
                <c:pt idx="108">
                  <c:v>118.0</c:v>
                </c:pt>
                <c:pt idx="109">
                  <c:v>116.8</c:v>
                </c:pt>
                <c:pt idx="110">
                  <c:v>118.6</c:v>
                </c:pt>
                <c:pt idx="111">
                  <c:v>117.7</c:v>
                </c:pt>
                <c:pt idx="112">
                  <c:v>117.2</c:v>
                </c:pt>
                <c:pt idx="113">
                  <c:v>116.6</c:v>
                </c:pt>
                <c:pt idx="114">
                  <c:v>114.9</c:v>
                </c:pt>
                <c:pt idx="115">
                  <c:v>119.5</c:v>
                </c:pt>
                <c:pt idx="116">
                  <c:v>119.3</c:v>
                </c:pt>
                <c:pt idx="117">
                  <c:v>116.0</c:v>
                </c:pt>
                <c:pt idx="118">
                  <c:v>118.0</c:v>
                </c:pt>
                <c:pt idx="119">
                  <c:v>116.6</c:v>
                </c:pt>
                <c:pt idx="120">
                  <c:v>113.4</c:v>
                </c:pt>
                <c:pt idx="121">
                  <c:v>114.0</c:v>
                </c:pt>
                <c:pt idx="122">
                  <c:v>115.0</c:v>
                </c:pt>
                <c:pt idx="123">
                  <c:v>115.6</c:v>
                </c:pt>
                <c:pt idx="124">
                  <c:v>115.1</c:v>
                </c:pt>
                <c:pt idx="125">
                  <c:v>115.8</c:v>
                </c:pt>
                <c:pt idx="126">
                  <c:v>116.7</c:v>
                </c:pt>
                <c:pt idx="127">
                  <c:v>117.4</c:v>
                </c:pt>
                <c:pt idx="128">
                  <c:v>116.8</c:v>
                </c:pt>
                <c:pt idx="129">
                  <c:v>121.6</c:v>
                </c:pt>
                <c:pt idx="130">
                  <c:v>114.4</c:v>
                </c:pt>
                <c:pt idx="131">
                  <c:v>124.8</c:v>
                </c:pt>
                <c:pt idx="132">
                  <c:v>120.8</c:v>
                </c:pt>
                <c:pt idx="133">
                  <c:v>116.0</c:v>
                </c:pt>
                <c:pt idx="134">
                  <c:v>113.6</c:v>
                </c:pt>
                <c:pt idx="135">
                  <c:v>118.4</c:v>
                </c:pt>
                <c:pt idx="136">
                  <c:v>118.1</c:v>
                </c:pt>
                <c:pt idx="137">
                  <c:v>118.5</c:v>
                </c:pt>
                <c:pt idx="138">
                  <c:v>118.1</c:v>
                </c:pt>
                <c:pt idx="139">
                  <c:v>118.5</c:v>
                </c:pt>
                <c:pt idx="140">
                  <c:v>116.1</c:v>
                </c:pt>
                <c:pt idx="141">
                  <c:v>114.3</c:v>
                </c:pt>
                <c:pt idx="142">
                  <c:v>115.8</c:v>
                </c:pt>
                <c:pt idx="143">
                  <c:v>114.7</c:v>
                </c:pt>
                <c:pt idx="144">
                  <c:v>114.3</c:v>
                </c:pt>
                <c:pt idx="145">
                  <c:v>113.7</c:v>
                </c:pt>
                <c:pt idx="146">
                  <c:v>113.8</c:v>
                </c:pt>
                <c:pt idx="147">
                  <c:v>113.3</c:v>
                </c:pt>
                <c:pt idx="148">
                  <c:v>114.9</c:v>
                </c:pt>
                <c:pt idx="149">
                  <c:v>116.1</c:v>
                </c:pt>
                <c:pt idx="150">
                  <c:v>114.7</c:v>
                </c:pt>
                <c:pt idx="151">
                  <c:v>115.6</c:v>
                </c:pt>
                <c:pt idx="152">
                  <c:v>113.6</c:v>
                </c:pt>
                <c:pt idx="153">
                  <c:v>114.4</c:v>
                </c:pt>
              </c:numCache>
            </c:numRef>
          </c:xVal>
          <c:yVal>
            <c:numRef>
              <c:f>Sheet4!$F$2:$F$155</c:f>
              <c:numCache>
                <c:formatCode>General</c:formatCode>
                <c:ptCount val="154"/>
                <c:pt idx="0">
                  <c:v>114.5</c:v>
                </c:pt>
                <c:pt idx="1">
                  <c:v>72.75</c:v>
                </c:pt>
                <c:pt idx="2">
                  <c:v>92.75</c:v>
                </c:pt>
                <c:pt idx="3">
                  <c:v>132.5</c:v>
                </c:pt>
                <c:pt idx="4">
                  <c:v>82.0</c:v>
                </c:pt>
                <c:pt idx="5">
                  <c:v>52.66666666666661</c:v>
                </c:pt>
                <c:pt idx="6">
                  <c:v>41.0</c:v>
                </c:pt>
                <c:pt idx="7">
                  <c:v>57.33333333333334</c:v>
                </c:pt>
                <c:pt idx="8">
                  <c:v>26.5</c:v>
                </c:pt>
                <c:pt idx="9">
                  <c:v>31.66666666666667</c:v>
                </c:pt>
                <c:pt idx="10">
                  <c:v>34.5</c:v>
                </c:pt>
                <c:pt idx="11">
                  <c:v>29.75</c:v>
                </c:pt>
                <c:pt idx="12">
                  <c:v>36.25</c:v>
                </c:pt>
                <c:pt idx="13">
                  <c:v>44.5</c:v>
                </c:pt>
                <c:pt idx="14">
                  <c:v>43.75</c:v>
                </c:pt>
                <c:pt idx="15">
                  <c:v>45.5</c:v>
                </c:pt>
                <c:pt idx="16">
                  <c:v>43.5</c:v>
                </c:pt>
                <c:pt idx="17">
                  <c:v>91.75</c:v>
                </c:pt>
                <c:pt idx="18">
                  <c:v>35.75</c:v>
                </c:pt>
                <c:pt idx="19">
                  <c:v>40.75</c:v>
                </c:pt>
                <c:pt idx="20">
                  <c:v>39.0</c:v>
                </c:pt>
                <c:pt idx="21">
                  <c:v>8.5</c:v>
                </c:pt>
                <c:pt idx="22">
                  <c:v>30.0</c:v>
                </c:pt>
                <c:pt idx="23">
                  <c:v>6.0</c:v>
                </c:pt>
                <c:pt idx="24">
                  <c:v>32.0</c:v>
                </c:pt>
                <c:pt idx="25">
                  <c:v>13.71428571428571</c:v>
                </c:pt>
                <c:pt idx="26">
                  <c:v>71.71428571428572</c:v>
                </c:pt>
                <c:pt idx="27">
                  <c:v>157.0</c:v>
                </c:pt>
                <c:pt idx="28">
                  <c:v>166.857142857143</c:v>
                </c:pt>
                <c:pt idx="29">
                  <c:v>153.0</c:v>
                </c:pt>
                <c:pt idx="30">
                  <c:v>98.0</c:v>
                </c:pt>
                <c:pt idx="31">
                  <c:v>50.0</c:v>
                </c:pt>
                <c:pt idx="32">
                  <c:v>242.0</c:v>
                </c:pt>
                <c:pt idx="33">
                  <c:v>327.6</c:v>
                </c:pt>
                <c:pt idx="34">
                  <c:v>119.4</c:v>
                </c:pt>
                <c:pt idx="35">
                  <c:v>215.6</c:v>
                </c:pt>
                <c:pt idx="36">
                  <c:v>186.2</c:v>
                </c:pt>
                <c:pt idx="37">
                  <c:v>93.2</c:v>
                </c:pt>
                <c:pt idx="38">
                  <c:v>82.33333333333327</c:v>
                </c:pt>
                <c:pt idx="39">
                  <c:v>67.33333333333327</c:v>
                </c:pt>
                <c:pt idx="40">
                  <c:v>56.0</c:v>
                </c:pt>
                <c:pt idx="41">
                  <c:v>48.33333333333334</c:v>
                </c:pt>
                <c:pt idx="42">
                  <c:v>49.66666666666661</c:v>
                </c:pt>
                <c:pt idx="43">
                  <c:v>81.0</c:v>
                </c:pt>
                <c:pt idx="44">
                  <c:v>38.6</c:v>
                </c:pt>
                <c:pt idx="45">
                  <c:v>50.8</c:v>
                </c:pt>
                <c:pt idx="46">
                  <c:v>34.83333333333334</c:v>
                </c:pt>
                <c:pt idx="47">
                  <c:v>98.5</c:v>
                </c:pt>
                <c:pt idx="48">
                  <c:v>86.5</c:v>
                </c:pt>
                <c:pt idx="49">
                  <c:v>101.0</c:v>
                </c:pt>
                <c:pt idx="50">
                  <c:v>97.75</c:v>
                </c:pt>
                <c:pt idx="51">
                  <c:v>99.0</c:v>
                </c:pt>
                <c:pt idx="52">
                  <c:v>104.3333333333333</c:v>
                </c:pt>
                <c:pt idx="53">
                  <c:v>112.3333333333333</c:v>
                </c:pt>
                <c:pt idx="54">
                  <c:v>59.83333333333334</c:v>
                </c:pt>
                <c:pt idx="55">
                  <c:v>34.5</c:v>
                </c:pt>
                <c:pt idx="56">
                  <c:v>31.0</c:v>
                </c:pt>
                <c:pt idx="57">
                  <c:v>29.16666666666667</c:v>
                </c:pt>
                <c:pt idx="58">
                  <c:v>55.66666666666661</c:v>
                </c:pt>
                <c:pt idx="59">
                  <c:v>43.5</c:v>
                </c:pt>
                <c:pt idx="60">
                  <c:v>47.16666666666661</c:v>
                </c:pt>
                <c:pt idx="61">
                  <c:v>65.83333333333327</c:v>
                </c:pt>
                <c:pt idx="62">
                  <c:v>40.66666666666661</c:v>
                </c:pt>
                <c:pt idx="63">
                  <c:v>35.66666666666661</c:v>
                </c:pt>
                <c:pt idx="64">
                  <c:v>35.66666666666661</c:v>
                </c:pt>
                <c:pt idx="65">
                  <c:v>104.6666666666667</c:v>
                </c:pt>
                <c:pt idx="66">
                  <c:v>120.0</c:v>
                </c:pt>
                <c:pt idx="67">
                  <c:v>62.0</c:v>
                </c:pt>
                <c:pt idx="68">
                  <c:v>41.66666666666661</c:v>
                </c:pt>
                <c:pt idx="69">
                  <c:v>32.66666666666661</c:v>
                </c:pt>
                <c:pt idx="70">
                  <c:v>1.0</c:v>
                </c:pt>
                <c:pt idx="71">
                  <c:v>0.0</c:v>
                </c:pt>
                <c:pt idx="72">
                  <c:v>0.0</c:v>
                </c:pt>
                <c:pt idx="73">
                  <c:v>0.666666666666667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0.5</c:v>
                </c:pt>
                <c:pt idx="80">
                  <c:v>0.0</c:v>
                </c:pt>
                <c:pt idx="81">
                  <c:v>2.0</c:v>
                </c:pt>
                <c:pt idx="82">
                  <c:v>1.333333333333333</c:v>
                </c:pt>
                <c:pt idx="83">
                  <c:v>0.0</c:v>
                </c:pt>
                <c:pt idx="84">
                  <c:v>0.666666666666667</c:v>
                </c:pt>
                <c:pt idx="85">
                  <c:v>0.666666666666667</c:v>
                </c:pt>
                <c:pt idx="86">
                  <c:v>39.14285714285715</c:v>
                </c:pt>
                <c:pt idx="87">
                  <c:v>37.57142857142853</c:v>
                </c:pt>
                <c:pt idx="88">
                  <c:v>82.0</c:v>
                </c:pt>
                <c:pt idx="89">
                  <c:v>110.4285714285714</c:v>
                </c:pt>
                <c:pt idx="90">
                  <c:v>87.42857142857139</c:v>
                </c:pt>
                <c:pt idx="91">
                  <c:v>102.4285714285714</c:v>
                </c:pt>
                <c:pt idx="92">
                  <c:v>206.7142857142856</c:v>
                </c:pt>
                <c:pt idx="93">
                  <c:v>86.14285714285705</c:v>
                </c:pt>
                <c:pt idx="94">
                  <c:v>80.14285714285705</c:v>
                </c:pt>
                <c:pt idx="95">
                  <c:v>96.25</c:v>
                </c:pt>
                <c:pt idx="96">
                  <c:v>125.5</c:v>
                </c:pt>
                <c:pt idx="97">
                  <c:v>117.25</c:v>
                </c:pt>
                <c:pt idx="98">
                  <c:v>32.25</c:v>
                </c:pt>
                <c:pt idx="99">
                  <c:v>50.25</c:v>
                </c:pt>
                <c:pt idx="100">
                  <c:v>439.5</c:v>
                </c:pt>
                <c:pt idx="101">
                  <c:v>135.0</c:v>
                </c:pt>
                <c:pt idx="102">
                  <c:v>306.0</c:v>
                </c:pt>
                <c:pt idx="103">
                  <c:v>721.5</c:v>
                </c:pt>
                <c:pt idx="104">
                  <c:v>235.0</c:v>
                </c:pt>
                <c:pt idx="105">
                  <c:v>235.0</c:v>
                </c:pt>
                <c:pt idx="106">
                  <c:v>497.5</c:v>
                </c:pt>
                <c:pt idx="107">
                  <c:v>207.0</c:v>
                </c:pt>
                <c:pt idx="108">
                  <c:v>422.0</c:v>
                </c:pt>
                <c:pt idx="109">
                  <c:v>263.5</c:v>
                </c:pt>
                <c:pt idx="110">
                  <c:v>0.0</c:v>
                </c:pt>
                <c:pt idx="111">
                  <c:v>6.41666666666667</c:v>
                </c:pt>
                <c:pt idx="112">
                  <c:v>5.91666666666667</c:v>
                </c:pt>
                <c:pt idx="113">
                  <c:v>9.5</c:v>
                </c:pt>
                <c:pt idx="114">
                  <c:v>8.583333333333335</c:v>
                </c:pt>
                <c:pt idx="115">
                  <c:v>3.083333333333335</c:v>
                </c:pt>
                <c:pt idx="116">
                  <c:v>10.33333333333333</c:v>
                </c:pt>
                <c:pt idx="117">
                  <c:v>11.83333333333333</c:v>
                </c:pt>
                <c:pt idx="118">
                  <c:v>9.416666666666674</c:v>
                </c:pt>
                <c:pt idx="119">
                  <c:v>6.0</c:v>
                </c:pt>
                <c:pt idx="120">
                  <c:v>5.083333333333338</c:v>
                </c:pt>
                <c:pt idx="121">
                  <c:v>10.58333333333333</c:v>
                </c:pt>
                <c:pt idx="122">
                  <c:v>3.583333333333335</c:v>
                </c:pt>
                <c:pt idx="123">
                  <c:v>0.916666666666666</c:v>
                </c:pt>
                <c:pt idx="124">
                  <c:v>0.166666666666667</c:v>
                </c:pt>
                <c:pt idx="125">
                  <c:v>0.0833333333333334</c:v>
                </c:pt>
                <c:pt idx="126">
                  <c:v>0.0833333333333334</c:v>
                </c:pt>
                <c:pt idx="127">
                  <c:v>0.1</c:v>
                </c:pt>
                <c:pt idx="128">
                  <c:v>0.1</c:v>
                </c:pt>
                <c:pt idx="129">
                  <c:v>0.0</c:v>
                </c:pt>
                <c:pt idx="130">
                  <c:v>0.1</c:v>
                </c:pt>
                <c:pt idx="131">
                  <c:v>0.0</c:v>
                </c:pt>
                <c:pt idx="132">
                  <c:v>0.2</c:v>
                </c:pt>
                <c:pt idx="133">
                  <c:v>653.5</c:v>
                </c:pt>
                <c:pt idx="134">
                  <c:v>324.75</c:v>
                </c:pt>
                <c:pt idx="135">
                  <c:v>222.75</c:v>
                </c:pt>
                <c:pt idx="136">
                  <c:v>273.5</c:v>
                </c:pt>
                <c:pt idx="137">
                  <c:v>197.0</c:v>
                </c:pt>
                <c:pt idx="138">
                  <c:v>126.75</c:v>
                </c:pt>
                <c:pt idx="139">
                  <c:v>78.0</c:v>
                </c:pt>
                <c:pt idx="140">
                  <c:v>62.5</c:v>
                </c:pt>
                <c:pt idx="141">
                  <c:v>47.0</c:v>
                </c:pt>
                <c:pt idx="142">
                  <c:v>90.0</c:v>
                </c:pt>
                <c:pt idx="143">
                  <c:v>68.25</c:v>
                </c:pt>
                <c:pt idx="144">
                  <c:v>140.25</c:v>
                </c:pt>
                <c:pt idx="145">
                  <c:v>108.25</c:v>
                </c:pt>
                <c:pt idx="146">
                  <c:v>79.5</c:v>
                </c:pt>
                <c:pt idx="147">
                  <c:v>78.5</c:v>
                </c:pt>
                <c:pt idx="148">
                  <c:v>120.0</c:v>
                </c:pt>
                <c:pt idx="149">
                  <c:v>123.0</c:v>
                </c:pt>
                <c:pt idx="150">
                  <c:v>120.0</c:v>
                </c:pt>
                <c:pt idx="151">
                  <c:v>191.0</c:v>
                </c:pt>
                <c:pt idx="152">
                  <c:v>57.0</c:v>
                </c:pt>
                <c:pt idx="153">
                  <c:v>25.5</c:v>
                </c:pt>
              </c:numCache>
            </c:numRef>
          </c:yVal>
        </c:ser>
        <c:axId val="588452760"/>
        <c:axId val="588458536"/>
      </c:scatterChart>
      <c:valAx>
        <c:axId val="588452760"/>
        <c:scaling>
          <c:orientation val="minMax"/>
          <c:max val="125.0"/>
          <c:min val="85.0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Ambient noise level (dB)</a:t>
                </a:r>
              </a:p>
            </c:rich>
          </c:tx>
          <c:layout>
            <c:manualLayout>
              <c:xMode val="edge"/>
              <c:yMode val="edge"/>
              <c:x val="0.399140753592242"/>
              <c:y val="0.93987745098039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458536"/>
        <c:crosses val="autoZero"/>
        <c:crossBetween val="midCat"/>
      </c:valAx>
      <c:valAx>
        <c:axId val="58845853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</a:t>
                </a:r>
                <a:r>
                  <a:rPr lang="en-US" sz="1600" baseline="0"/>
                  <a:t> clicks/min</a:t>
                </a:r>
              </a:p>
            </c:rich>
          </c:tx>
          <c:layout>
            <c:manualLayout>
              <c:xMode val="edge"/>
              <c:yMode val="edge"/>
              <c:x val="0.0112994350282486"/>
              <c:y val="0.261209278987185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45276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Upper threshold of click production</a:t>
            </a:r>
          </a:p>
        </c:rich>
      </c:tx>
      <c:layout>
        <c:manualLayout>
          <c:xMode val="edge"/>
          <c:yMode val="edge"/>
          <c:x val="0.267773800400238"/>
          <c:y val="0.0447761194029851"/>
        </c:manualLayout>
      </c:layout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rgbClr val="FFFF00"/>
              </a:solidFill>
            </c:spPr>
          </c:marker>
          <c:dLbls>
            <c:dLbl>
              <c:idx val="0"/>
              <c:layout>
                <c:manualLayout>
                  <c:x val="-0.00410296419369597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Foraging</a:t>
                    </a:r>
                  </a:p>
                </c:rich>
              </c:tx>
              <c:showSerName val="1"/>
            </c:dLbl>
            <c:dLbl>
              <c:idx val="1"/>
              <c:layout>
                <c:manualLayout>
                  <c:x val="-0.00965860001444775"/>
                  <c:y val="-0.0125899635679868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Traveling</a:t>
                    </a:r>
                  </a:p>
                </c:rich>
              </c:tx>
              <c:showSerName val="1"/>
            </c:dLbl>
            <c:dLbl>
              <c:idx val="2"/>
              <c:layout>
                <c:manualLayout>
                  <c:x val="-0.000308642012812532"/>
                  <c:y val="0.005320640890038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Socializing</a:t>
                    </a:r>
                  </a:p>
                </c:rich>
              </c:tx>
              <c:showVal val="1"/>
              <c:showSerName val="1"/>
            </c:dLbl>
            <c:dLbl>
              <c:idx val="3"/>
              <c:layout>
                <c:manualLayout>
                  <c:x val="-0.00965860001444775"/>
                  <c:y val="-0.00462976456301171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Resting</a:t>
                    </a:r>
                  </a:p>
                </c:rich>
              </c:tx>
              <c:showSerName val="1"/>
            </c:dLbl>
            <c:dLbl>
              <c:idx val="4"/>
              <c:layout>
                <c:manualLayout>
                  <c:x val="-0.00562348177596503"/>
                  <c:y val="0.0104064324049046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Milling</a:t>
                    </a:r>
                  </a:p>
                </c:rich>
              </c:tx>
              <c:showSerNam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SerName val="1"/>
          </c:dLbls>
          <c:xVal>
            <c:numRef>
              <c:f>Sheet4!$AC$63:$AC$67</c:f>
              <c:numCache>
                <c:formatCode>General</c:formatCode>
                <c:ptCount val="5"/>
                <c:pt idx="0">
                  <c:v>120.9</c:v>
                </c:pt>
                <c:pt idx="1">
                  <c:v>118.5</c:v>
                </c:pt>
                <c:pt idx="2">
                  <c:v>117.1</c:v>
                </c:pt>
                <c:pt idx="3">
                  <c:v>117.9</c:v>
                </c:pt>
                <c:pt idx="4">
                  <c:v>118.8</c:v>
                </c:pt>
              </c:numCache>
            </c:numRef>
          </c:xVal>
          <c:yVal>
            <c:numRef>
              <c:f>Sheet4!$AD$63:$AD$67</c:f>
              <c:numCache>
                <c:formatCode>General</c:formatCode>
                <c:ptCount val="5"/>
                <c:pt idx="0">
                  <c:v>48.3</c:v>
                </c:pt>
                <c:pt idx="1">
                  <c:v>78.0</c:v>
                </c:pt>
                <c:pt idx="2">
                  <c:v>117.25</c:v>
                </c:pt>
                <c:pt idx="3">
                  <c:v>96.25</c:v>
                </c:pt>
                <c:pt idx="4">
                  <c:v>65.8</c:v>
                </c:pt>
              </c:numCache>
            </c:numRef>
          </c:yVal>
        </c:ser>
        <c:axId val="588595976"/>
        <c:axId val="588601768"/>
      </c:scatterChart>
      <c:valAx>
        <c:axId val="588595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Ambient noise threshold</a:t>
                </a:r>
                <a:r>
                  <a:rPr lang="en-US" sz="1400" baseline="0"/>
                  <a:t> (dB)</a:t>
                </a:r>
                <a:endParaRPr lang="en-US" sz="1400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601768"/>
        <c:crosses val="autoZero"/>
        <c:crossBetween val="midCat"/>
      </c:valAx>
      <c:valAx>
        <c:axId val="58860176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Click Rate</a:t>
                </a:r>
                <a:r>
                  <a:rPr lang="en-US" sz="1400" baseline="0"/>
                  <a:t> at highest background level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00895061837156344"/>
              <c:y val="0.13851568927018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59597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Controlled Average</a:t>
            </a:r>
            <a:r>
              <a:rPr lang="en-US" sz="1600" baseline="0"/>
              <a:t> Click Rates per Minute</a:t>
            </a:r>
            <a:endParaRPr lang="en-US" sz="1600"/>
          </a:p>
        </c:rich>
      </c:tx>
      <c:layout>
        <c:manualLayout>
          <c:xMode val="edge"/>
          <c:yMode val="edge"/>
          <c:x val="0.274687445319335"/>
          <c:y val="0.0571428571428571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FF00"/>
            </a:solidFill>
          </c:spPr>
          <c:errBars>
            <c:errBarType val="both"/>
            <c:errValType val="cust"/>
            <c:plus>
              <c:numRef>
                <c:f>Sheet4!$B$209:$B$213</c:f>
                <c:numCache>
                  <c:formatCode>General</c:formatCode>
                  <c:ptCount val="5"/>
                  <c:pt idx="0">
                    <c:v>8.61146456551361</c:v>
                  </c:pt>
                  <c:pt idx="1">
                    <c:v>7.638694558247496</c:v>
                  </c:pt>
                  <c:pt idx="2">
                    <c:v>11.99808423859072</c:v>
                  </c:pt>
                  <c:pt idx="3">
                    <c:v>73.75816056545878</c:v>
                  </c:pt>
                  <c:pt idx="4">
                    <c:v>22.95123363718216</c:v>
                  </c:pt>
                </c:numCache>
              </c:numRef>
            </c:plus>
            <c:minus>
              <c:numRef>
                <c:f>Sheet4!$B$209:$B$213</c:f>
                <c:numCache>
                  <c:formatCode>General</c:formatCode>
                  <c:ptCount val="5"/>
                  <c:pt idx="0">
                    <c:v>8.61146456551361</c:v>
                  </c:pt>
                  <c:pt idx="1">
                    <c:v>7.638694558247496</c:v>
                  </c:pt>
                  <c:pt idx="2">
                    <c:v>11.99808423859072</c:v>
                  </c:pt>
                  <c:pt idx="3">
                    <c:v>73.75816056545878</c:v>
                  </c:pt>
                  <c:pt idx="4">
                    <c:v>22.95123363718216</c:v>
                  </c:pt>
                </c:numCache>
              </c:numRef>
            </c:minus>
            <c:spPr>
              <a:ln w="19050">
                <a:solidFill>
                  <a:srgbClr val="002060"/>
                </a:solidFill>
              </a:ln>
            </c:spPr>
          </c:errBars>
          <c:cat>
            <c:strRef>
              <c:f>Sheet4!$B$159:$B$163</c:f>
              <c:strCache>
                <c:ptCount val="5"/>
                <c:pt idx="0">
                  <c:v>Foraging</c:v>
                </c:pt>
                <c:pt idx="1">
                  <c:v>Milling</c:v>
                </c:pt>
                <c:pt idx="2">
                  <c:v>Resting</c:v>
                </c:pt>
                <c:pt idx="3">
                  <c:v>Socializing</c:v>
                </c:pt>
                <c:pt idx="4">
                  <c:v>Traveling </c:v>
                </c:pt>
              </c:strCache>
            </c:strRef>
          </c:cat>
          <c:val>
            <c:numRef>
              <c:f>Sheet4!$C$159:$C$163</c:f>
              <c:numCache>
                <c:formatCode>General</c:formatCode>
                <c:ptCount val="5"/>
                <c:pt idx="0">
                  <c:v>79.82889194139192</c:v>
                </c:pt>
                <c:pt idx="1">
                  <c:v>48.0909090909091</c:v>
                </c:pt>
                <c:pt idx="2">
                  <c:v>46.03985507246376</c:v>
                </c:pt>
                <c:pt idx="3">
                  <c:v>180.0416666666666</c:v>
                </c:pt>
                <c:pt idx="4">
                  <c:v>118.588141025641</c:v>
                </c:pt>
              </c:numCache>
            </c:numRef>
          </c:val>
        </c:ser>
        <c:axId val="588648920"/>
        <c:axId val="588658280"/>
      </c:barChart>
      <c:catAx>
        <c:axId val="588648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Behavior State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658280"/>
        <c:crosses val="autoZero"/>
        <c:auto val="1"/>
        <c:lblAlgn val="ctr"/>
        <c:lblOffset val="100"/>
      </c:catAx>
      <c:valAx>
        <c:axId val="588658280"/>
        <c:scaling>
          <c:orientation val="minMax"/>
          <c:max val="275.0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clicks per Minute</a:t>
                </a:r>
              </a:p>
            </c:rich>
          </c:tx>
          <c:layout>
            <c:manualLayout>
              <c:xMode val="edge"/>
              <c:yMode val="edge"/>
              <c:x val="0.00446428571428571"/>
              <c:y val="0.22137250151423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6489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Controlled average number of click trains across behavior</a:t>
            </a:r>
          </a:p>
        </c:rich>
      </c:tx>
      <c:layout>
        <c:manualLayout>
          <c:xMode val="edge"/>
          <c:yMode val="edge"/>
          <c:x val="0.17672938006643"/>
          <c:y val="0.0588235294117647"/>
        </c:manualLayout>
      </c:layout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FFFF00"/>
            </a:solidFill>
          </c:spPr>
          <c:errBars>
            <c:errBarType val="both"/>
            <c:errValType val="cust"/>
            <c:plus>
              <c:numRef>
                <c:f>Sheet4!$O$42:$O$46</c:f>
                <c:numCache>
                  <c:formatCode>General</c:formatCode>
                  <c:ptCount val="5"/>
                  <c:pt idx="0">
                    <c:v>0.0853054036363961</c:v>
                  </c:pt>
                  <c:pt idx="1">
                    <c:v>0.0859169227160187</c:v>
                  </c:pt>
                  <c:pt idx="2">
                    <c:v>0.0557415863117794</c:v>
                  </c:pt>
                  <c:pt idx="3">
                    <c:v>0.474341649025257</c:v>
                  </c:pt>
                  <c:pt idx="4">
                    <c:v>0.196600834866236</c:v>
                  </c:pt>
                </c:numCache>
              </c:numRef>
            </c:plus>
            <c:minus>
              <c:numRef>
                <c:f>Sheet4!$O$42:$O$46</c:f>
                <c:numCache>
                  <c:formatCode>General</c:formatCode>
                  <c:ptCount val="5"/>
                  <c:pt idx="0">
                    <c:v>0.0853054036363961</c:v>
                  </c:pt>
                  <c:pt idx="1">
                    <c:v>0.0859169227160187</c:v>
                  </c:pt>
                  <c:pt idx="2">
                    <c:v>0.0557415863117794</c:v>
                  </c:pt>
                  <c:pt idx="3">
                    <c:v>0.474341649025257</c:v>
                  </c:pt>
                  <c:pt idx="4">
                    <c:v>0.196600834866236</c:v>
                  </c:pt>
                </c:numCache>
              </c:numRef>
            </c:minus>
            <c:spPr>
              <a:ln w="19050">
                <a:solidFill>
                  <a:schemeClr val="bg1"/>
                </a:solidFill>
              </a:ln>
            </c:spPr>
          </c:errBars>
          <c:cat>
            <c:strRef>
              <c:f>Sheet4!$N$27:$N$31</c:f>
              <c:strCache>
                <c:ptCount val="5"/>
                <c:pt idx="0">
                  <c:v>Foraging</c:v>
                </c:pt>
                <c:pt idx="1">
                  <c:v>Milling</c:v>
                </c:pt>
                <c:pt idx="2">
                  <c:v>Resting</c:v>
                </c:pt>
                <c:pt idx="3">
                  <c:v>Socializing</c:v>
                </c:pt>
                <c:pt idx="4">
                  <c:v>Traveling</c:v>
                </c:pt>
              </c:strCache>
            </c:strRef>
          </c:cat>
          <c:val>
            <c:numRef>
              <c:f>Sheet4!$O$27:$O$31</c:f>
              <c:numCache>
                <c:formatCode>General</c:formatCode>
                <c:ptCount val="5"/>
                <c:pt idx="0">
                  <c:v>0.709249084249085</c:v>
                </c:pt>
                <c:pt idx="1">
                  <c:v>0.386363636363636</c:v>
                </c:pt>
                <c:pt idx="2">
                  <c:v>0.138198757763975</c:v>
                </c:pt>
                <c:pt idx="3">
                  <c:v>0.75</c:v>
                </c:pt>
                <c:pt idx="4">
                  <c:v>0.798076923076923</c:v>
                </c:pt>
              </c:numCache>
            </c:numRef>
          </c:val>
        </c:ser>
        <c:axId val="588699544"/>
        <c:axId val="588708984"/>
      </c:barChart>
      <c:catAx>
        <c:axId val="5886995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Behavior State</a:t>
                </a:r>
              </a:p>
            </c:rich>
          </c:tx>
          <c:layout/>
        </c:title>
        <c:maj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708984"/>
        <c:crosses val="autoZero"/>
        <c:auto val="1"/>
        <c:lblAlgn val="ctr"/>
        <c:lblOffset val="100"/>
      </c:catAx>
      <c:valAx>
        <c:axId val="58870898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Number of click trains/minute</a:t>
                </a:r>
              </a:p>
            </c:rich>
          </c:tx>
          <c:layout>
            <c:manualLayout>
              <c:xMode val="edge"/>
              <c:yMode val="edge"/>
              <c:x val="0.0"/>
              <c:y val="0.17466350885826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8869954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AB705-F9E6-4C70-93E3-D7F40D56A03A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BDCCA-45CA-4C0B-8D03-43F25AAEA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Foraging</a:t>
            </a:r>
            <a:r>
              <a:rPr lang="en-US" baseline="0" dirty="0" smtClean="0">
                <a:solidFill>
                  <a:srgbClr val="C00000"/>
                </a:solidFill>
              </a:rPr>
              <a:t> Low?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Categorized by sporadic movement—whales may have not been oriented properly to hydrophones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Studies of deaf/mute dolphins exist, it may be whales are using other foraging techniques, like visual or auditory cues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Socializing high?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Possible communicative properties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Small sample size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None/>
            </a:pPr>
            <a:r>
              <a:rPr lang="en-US" baseline="0" dirty="0" smtClean="0"/>
              <a:t>Click trains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bg1"/>
                </a:solidFill>
              </a:rPr>
              <a:t>Whales zeroing on target (surround habitat or prey). Doesn’t explain why so high in socializing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>
                <a:solidFill>
                  <a:schemeClr val="bg1"/>
                </a:solidFill>
              </a:rPr>
              <a:t>They mean something different or are used for different purposes than single clicks. More studies needed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BDCCA-45CA-4C0B-8D03-43F25AAEAC8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F07AA9-4E94-40D3-975F-FD34A15BD984}" type="datetimeFigureOut">
              <a:rPr lang="en-US" smtClean="0"/>
              <a:pPr/>
              <a:t>10/30/10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5C7B09-6630-4B33-912F-5D04167F84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audio" Target="file://localhost/Volumes/RUFFLES/Beam%20Reach/Beam%20Reach/Powerpoint/Sound%20click%20for%20presentation.wav" TargetMode="External"/><Relationship Id="rId2" Type="http://schemas.openxmlformats.org/officeDocument/2006/relationships/audio" Target="file://localhost/Volumes/RUFFLES/Beam%20Reach/Beam%20Reach/Powerpoint/Single%20click%20for%20presentation.wa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Killer whale (</a:t>
            </a:r>
            <a:r>
              <a:rPr lang="en-US" sz="3200" i="1" dirty="0" err="1" smtClean="0">
                <a:solidFill>
                  <a:schemeClr val="bg1"/>
                </a:solidFill>
              </a:rPr>
              <a:t>Orcinus</a:t>
            </a:r>
            <a:r>
              <a:rPr lang="en-US" sz="3200" i="1" dirty="0" smtClean="0">
                <a:solidFill>
                  <a:schemeClr val="bg1"/>
                </a:solidFill>
              </a:rPr>
              <a:t> orca</a:t>
            </a:r>
            <a:r>
              <a:rPr lang="en-US" sz="3200" dirty="0" smtClean="0">
                <a:solidFill>
                  <a:schemeClr val="bg1"/>
                </a:solidFill>
              </a:rPr>
              <a:t>) echolocation click rates during various behavioral states and ambient noise levels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Hana Kazunas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Beam Reach School of Marine Science and Sustainability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kazunash@carleton.edu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334000" cy="7040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Behavior States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48400"/>
            <a:ext cx="8229600" cy="609600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Statistical significance:</a:t>
            </a:r>
          </a:p>
          <a:p>
            <a:pPr lvl="1"/>
            <a:r>
              <a:rPr lang="en-US" sz="1600" dirty="0" smtClean="0"/>
              <a:t>Foraging and resting, resting and socializing, and resting and  traveling </a:t>
            </a:r>
            <a:endParaRPr lang="en-US" sz="16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8382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52400" y="6172200"/>
            <a:ext cx="877824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562600" cy="627888"/>
          </a:xfrm>
        </p:spPr>
        <p:txBody>
          <a:bodyPr>
            <a:noAutofit/>
          </a:bodyPr>
          <a:lstStyle/>
          <a:p>
            <a:r>
              <a:rPr lang="en-US" sz="4000" dirty="0" smtClean="0"/>
              <a:t>Results: Behavior states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72200"/>
            <a:ext cx="8229600" cy="45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Significant: foraging and resting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" y="838200"/>
          <a:ext cx="8610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5638800" cy="7040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Discussion: Ambient Noise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4290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Inherent difficulty studying masked clicks</a:t>
            </a:r>
          </a:p>
          <a:p>
            <a:r>
              <a:rPr lang="en-US" dirty="0" smtClean="0"/>
              <a:t>Signal-to-Noise ratio</a:t>
            </a:r>
          </a:p>
          <a:p>
            <a:r>
              <a:rPr lang="en-US" dirty="0" smtClean="0"/>
              <a:t>Whales click louder, not faster</a:t>
            </a:r>
          </a:p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47756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791200" cy="7040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Discussion: Behavior States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50292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Why  is foraging low?</a:t>
            </a:r>
          </a:p>
          <a:p>
            <a:pPr lvl="1"/>
            <a:r>
              <a:rPr lang="en-US" dirty="0" smtClean="0"/>
              <a:t>Categorized by sporadic movement </a:t>
            </a:r>
          </a:p>
          <a:p>
            <a:pPr lvl="1"/>
            <a:r>
              <a:rPr lang="en-US" dirty="0" smtClean="0"/>
              <a:t>Whales utilize other foraging techniques</a:t>
            </a:r>
          </a:p>
          <a:p>
            <a:r>
              <a:rPr lang="en-US" dirty="0" smtClean="0"/>
              <a:t>Why is socializing high?</a:t>
            </a:r>
          </a:p>
          <a:p>
            <a:pPr lvl="1"/>
            <a:r>
              <a:rPr lang="en-US" dirty="0" smtClean="0"/>
              <a:t>Possible communicative properties</a:t>
            </a:r>
          </a:p>
          <a:p>
            <a:pPr lvl="1"/>
            <a:r>
              <a:rPr lang="en-US" dirty="0" smtClean="0"/>
              <a:t>Small sample size</a:t>
            </a:r>
          </a:p>
          <a:p>
            <a:r>
              <a:rPr lang="en-US" dirty="0" smtClean="0"/>
              <a:t>Click trains</a:t>
            </a:r>
          </a:p>
          <a:p>
            <a:pPr lvl="1"/>
            <a:r>
              <a:rPr lang="en-US" dirty="0" smtClean="0"/>
              <a:t>Whales zeroing in on target</a:t>
            </a:r>
          </a:p>
          <a:p>
            <a:pPr lvl="1"/>
            <a:r>
              <a:rPr lang="en-US" dirty="0" smtClean="0"/>
              <a:t>Different meaning from single clicks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628456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505200" cy="5516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09800"/>
          </a:xfrm>
        </p:spPr>
        <p:txBody>
          <a:bodyPr/>
          <a:lstStyle/>
          <a:p>
            <a:r>
              <a:rPr lang="en-US" dirty="0" smtClean="0"/>
              <a:t>Increased ambient noise levels pose a threat to whales</a:t>
            </a:r>
          </a:p>
          <a:p>
            <a:r>
              <a:rPr lang="en-US" dirty="0" smtClean="0"/>
              <a:t>Different click rates serve different purposes</a:t>
            </a:r>
          </a:p>
          <a:p>
            <a:r>
              <a:rPr lang="en-US" dirty="0" smtClean="0"/>
              <a:t>More significant results would allow for more appropriate guidelines to be set to protect whales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52800"/>
            <a:ext cx="6722132" cy="279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1752600" cy="475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Misidentification of behavior state</a:t>
            </a:r>
          </a:p>
          <a:p>
            <a:r>
              <a:rPr lang="en-US" dirty="0" smtClean="0"/>
              <a:t>Whales not oriented towards hydrophones</a:t>
            </a:r>
          </a:p>
          <a:p>
            <a:r>
              <a:rPr lang="en-US" dirty="0" smtClean="0"/>
              <a:t>Difficulty counting whales</a:t>
            </a:r>
          </a:p>
          <a:p>
            <a:r>
              <a:rPr lang="en-US" dirty="0" smtClean="0"/>
              <a:t>Error counting clicks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937" t="5490" r="10073" b="16471"/>
          <a:stretch>
            <a:fillRect/>
          </a:stretch>
        </p:blipFill>
        <p:spPr bwMode="auto">
          <a:xfrm>
            <a:off x="1828800" y="3429000"/>
            <a:ext cx="5591944" cy="31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3429000" cy="780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Future Studies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1148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Continuation this study</a:t>
            </a:r>
          </a:p>
          <a:p>
            <a:r>
              <a:rPr lang="en-US" dirty="0" smtClean="0"/>
              <a:t>Ambient noise threshold</a:t>
            </a:r>
          </a:p>
          <a:p>
            <a:r>
              <a:rPr lang="en-US" dirty="0" smtClean="0"/>
              <a:t>Echolocation use at night</a:t>
            </a:r>
          </a:p>
          <a:p>
            <a:r>
              <a:rPr lang="en-US" dirty="0" smtClean="0"/>
              <a:t>Other foraging strategies</a:t>
            </a:r>
          </a:p>
          <a:p>
            <a:r>
              <a:rPr lang="en-US" dirty="0" smtClean="0"/>
              <a:t>Echolocation use in other habitats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44360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4343400" cy="7040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Acknowledgements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 would like to extend a big thanks to:</a:t>
            </a:r>
          </a:p>
          <a:p>
            <a:endParaRPr lang="en-US" dirty="0" smtClean="0"/>
          </a:p>
          <a:p>
            <a:r>
              <a:rPr lang="en-US" dirty="0" smtClean="0"/>
              <a:t>Dr. Jason Wood, Dr. Val </a:t>
            </a:r>
            <a:r>
              <a:rPr lang="en-US" dirty="0" err="1" smtClean="0"/>
              <a:t>Veirs</a:t>
            </a:r>
            <a:r>
              <a:rPr lang="en-US" dirty="0" smtClean="0"/>
              <a:t>, and Dr. Scott </a:t>
            </a:r>
            <a:r>
              <a:rPr lang="en-US" dirty="0" err="1" smtClean="0"/>
              <a:t>Veirs</a:t>
            </a:r>
            <a:r>
              <a:rPr lang="en-US" dirty="0" smtClean="0"/>
              <a:t> for continuous support and ever-open office doors</a:t>
            </a:r>
          </a:p>
          <a:p>
            <a:r>
              <a:rPr lang="en-US" dirty="0" smtClean="0"/>
              <a:t>Captain Todd Shuster for keeping Beam Reach safe and sustainable on the water</a:t>
            </a:r>
          </a:p>
          <a:p>
            <a:r>
              <a:rPr lang="en-US" dirty="0" smtClean="0"/>
              <a:t>Everyone who helped Beam Reach find the whales this term</a:t>
            </a:r>
          </a:p>
          <a:p>
            <a:r>
              <a:rPr lang="en-US" dirty="0" smtClean="0"/>
              <a:t>Cat Peters, Megan </a:t>
            </a:r>
            <a:r>
              <a:rPr lang="en-US" dirty="0" err="1" smtClean="0"/>
              <a:t>Stoltzfus</a:t>
            </a:r>
            <a:r>
              <a:rPr lang="en-US" dirty="0" smtClean="0"/>
              <a:t>, Garrett Turner, Dave Cade and Vanessa Victoria for your cheer, effort and enthusiasm (and body heat)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whales, just for being there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3528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04515"/>
          </a:xfrm>
        </p:spPr>
        <p:txBody>
          <a:bodyPr>
            <a:normAutofit/>
          </a:bodyPr>
          <a:lstStyle/>
          <a:p>
            <a:r>
              <a:rPr lang="en-US" dirty="0" smtClean="0"/>
              <a:t>Transients</a:t>
            </a:r>
          </a:p>
          <a:p>
            <a:pPr lvl="1"/>
            <a:r>
              <a:rPr lang="en-US" dirty="0" smtClean="0"/>
              <a:t>Marine-mammal eating</a:t>
            </a:r>
          </a:p>
          <a:p>
            <a:pPr lvl="1"/>
            <a:r>
              <a:rPr lang="en-US" dirty="0" smtClean="0"/>
              <a:t>Less vocal</a:t>
            </a:r>
          </a:p>
          <a:p>
            <a:r>
              <a:rPr lang="en-US" dirty="0" smtClean="0"/>
              <a:t>Southern Residents</a:t>
            </a:r>
          </a:p>
          <a:p>
            <a:pPr lvl="1"/>
            <a:r>
              <a:rPr lang="en-US" dirty="0" err="1" smtClean="0"/>
              <a:t>Subpods</a:t>
            </a:r>
            <a:r>
              <a:rPr lang="en-US" dirty="0" smtClean="0"/>
              <a:t>: J, K, L</a:t>
            </a:r>
          </a:p>
          <a:p>
            <a:pPr lvl="1"/>
            <a:r>
              <a:rPr lang="en-US" dirty="0" smtClean="0"/>
              <a:t>Fish-eating</a:t>
            </a:r>
          </a:p>
          <a:p>
            <a:pPr lvl="1"/>
            <a:r>
              <a:rPr lang="en-US" dirty="0" smtClean="0"/>
              <a:t>Highly vocal</a:t>
            </a:r>
          </a:p>
          <a:p>
            <a:pPr lvl="1"/>
            <a:r>
              <a:rPr lang="en-US" dirty="0" smtClean="0"/>
              <a:t>Endangered species</a:t>
            </a:r>
          </a:p>
          <a:p>
            <a:r>
              <a:rPr lang="en-US" dirty="0" smtClean="0"/>
              <a:t>Northern Residents</a:t>
            </a:r>
          </a:p>
        </p:txBody>
      </p:sp>
      <p:pic>
        <p:nvPicPr>
          <p:cNvPr id="7" name="Content Placeholder 6" descr="Freelan_SalishSea_125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813737"/>
            <a:ext cx="3910993" cy="604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2590800" cy="819912"/>
          </a:xfrm>
        </p:spPr>
        <p:txBody>
          <a:bodyPr/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209800"/>
            <a:ext cx="4038600" cy="3657600"/>
          </a:xfrm>
        </p:spPr>
        <p:txBody>
          <a:bodyPr/>
          <a:lstStyle/>
          <a:p>
            <a:r>
              <a:rPr lang="en-US" dirty="0" smtClean="0"/>
              <a:t>Inadequate nutrition</a:t>
            </a:r>
          </a:p>
          <a:p>
            <a:pPr lvl="1"/>
            <a:r>
              <a:rPr lang="en-US" dirty="0" smtClean="0"/>
              <a:t>Decline in prey population</a:t>
            </a:r>
          </a:p>
          <a:p>
            <a:r>
              <a:rPr lang="en-US" dirty="0" smtClean="0"/>
              <a:t>Chronic Stress</a:t>
            </a:r>
          </a:p>
          <a:p>
            <a:pPr lvl="1"/>
            <a:r>
              <a:rPr lang="en-US" dirty="0" smtClean="0"/>
              <a:t>Vessel impacts</a:t>
            </a:r>
          </a:p>
          <a:p>
            <a:pPr lvl="1"/>
            <a:r>
              <a:rPr lang="en-US" dirty="0" smtClean="0"/>
              <a:t>Toxin buildup</a:t>
            </a:r>
          </a:p>
          <a:p>
            <a:r>
              <a:rPr lang="en-US" dirty="0" smtClean="0"/>
              <a:t>Declining population size</a:t>
            </a:r>
          </a:p>
        </p:txBody>
      </p:sp>
      <p:pic>
        <p:nvPicPr>
          <p:cNvPr id="7" name="Content Placeholder 6" descr="Vessel impact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371600"/>
            <a:ext cx="5008341" cy="220980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538" y="4343400"/>
            <a:ext cx="50532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Directional sounds with:</a:t>
            </a:r>
          </a:p>
          <a:p>
            <a:pPr lvl="1"/>
            <a:r>
              <a:rPr lang="en-US" dirty="0" smtClean="0"/>
              <a:t>High amplitude</a:t>
            </a:r>
          </a:p>
          <a:p>
            <a:pPr lvl="1"/>
            <a:r>
              <a:rPr lang="en-US" dirty="0" smtClean="0"/>
              <a:t>Broadband frequency structure</a:t>
            </a:r>
          </a:p>
          <a:p>
            <a:pPr lvl="1"/>
            <a:r>
              <a:rPr lang="en-US" dirty="0" smtClean="0"/>
              <a:t>Short duration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Single or train formation</a:t>
            </a:r>
          </a:p>
          <a:p>
            <a:endParaRPr lang="en-US" dirty="0" smtClean="0"/>
          </a:p>
          <a:p>
            <a:r>
              <a:rPr lang="en-US" dirty="0" smtClean="0"/>
              <a:t>Used for: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Prey location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95400"/>
            <a:ext cx="347390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413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rate will increase as ambient noise increase</a:t>
            </a:r>
          </a:p>
          <a:p>
            <a:endParaRPr lang="en-US" dirty="0" smtClean="0"/>
          </a:p>
          <a:p>
            <a:r>
              <a:rPr lang="en-US" dirty="0" smtClean="0"/>
              <a:t>Click rates will change across behavior states; foraging and traveling will have the highest rates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671" r="5202" b="20660"/>
          <a:stretch>
            <a:fillRect/>
          </a:stretch>
        </p:blipFill>
        <p:spPr bwMode="auto">
          <a:xfrm>
            <a:off x="4419600" y="1524000"/>
            <a:ext cx="4497182" cy="27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876800"/>
            <a:ext cx="609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6112"/>
          </a:xfrm>
        </p:spPr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754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Acoustic recordings  made using a hydrophone array and high-frequency hydrophone (CRT)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Record time, behavior state, whale orientation to boat, pod size, interesting notes</a:t>
            </a:r>
          </a:p>
          <a:p>
            <a:endParaRPr lang="en-US" dirty="0" smtClean="0"/>
          </a:p>
          <a:p>
            <a:r>
              <a:rPr lang="en-US" dirty="0" smtClean="0"/>
              <a:t>Behavior states	</a:t>
            </a:r>
          </a:p>
          <a:p>
            <a:pPr lvl="1"/>
            <a:r>
              <a:rPr lang="en-US" dirty="0" smtClean="0"/>
              <a:t>Foraging, milling, resting, socializing, traveling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9" descr="True orca love.jpg"/>
          <p:cNvPicPr>
            <a:picLocks noChangeAspect="1"/>
          </p:cNvPicPr>
          <p:nvPr/>
        </p:nvPicPr>
        <p:blipFill>
          <a:blip r:embed="rId2" cstate="print"/>
          <a:srcRect r="13880"/>
          <a:stretch>
            <a:fillRect/>
          </a:stretch>
        </p:blipFill>
        <p:spPr>
          <a:xfrm>
            <a:off x="6781589" y="2286000"/>
            <a:ext cx="2362411" cy="23749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683497"/>
            <a:ext cx="3962400" cy="217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752600"/>
            <a:ext cx="1976438" cy="296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Orca porpois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0"/>
            <a:ext cx="3962400" cy="232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3657600" cy="856488"/>
          </a:xfrm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Count click rate</a:t>
            </a:r>
          </a:p>
          <a:p>
            <a:r>
              <a:rPr lang="en-US" dirty="0" smtClean="0"/>
              <a:t>Compare to ambient noise levels and behavior state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Raven 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1200"/>
            <a:ext cx="9144000" cy="4716774"/>
          </a:xfrm>
          <a:prstGeom prst="rect">
            <a:avLst/>
          </a:prstGeom>
        </p:spPr>
      </p:pic>
      <p:pic>
        <p:nvPicPr>
          <p:cNvPr id="6" name="Sound click for presentatio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228600"/>
            <a:ext cx="304800" cy="304800"/>
          </a:xfrm>
          <a:prstGeom prst="rect">
            <a:avLst/>
          </a:prstGeom>
        </p:spPr>
      </p:pic>
      <p:pic>
        <p:nvPicPr>
          <p:cNvPr id="8" name="Single click for presentatio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10600" y="762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638800" cy="78028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Ambient noise</a:t>
            </a:r>
            <a:endParaRPr lang="en-US" sz="40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2954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685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Results: Ambient noise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2680"/>
            <a:ext cx="8229600" cy="6553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Preliminary trend of upper threshold at which click production or detection stops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3400" y="838200"/>
          <a:ext cx="82295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04800" y="6096000"/>
            <a:ext cx="8382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694</TotalTime>
  <Words>604</Words>
  <Application>Microsoft Macintosh PowerPoint</Application>
  <PresentationFormat>On-screen Show (4:3)</PresentationFormat>
  <Paragraphs>129</Paragraphs>
  <Slides>18</Slides>
  <Notes>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Killer whale (Orcinus orca) echolocation click rates during various behavioral states and ambient noise levels</vt:lpstr>
      <vt:lpstr>Background</vt:lpstr>
      <vt:lpstr>So what?</vt:lpstr>
      <vt:lpstr>Echolocation</vt:lpstr>
      <vt:lpstr>Hypotheses</vt:lpstr>
      <vt:lpstr>Data Collection</vt:lpstr>
      <vt:lpstr>Data Analysis</vt:lpstr>
      <vt:lpstr>Results: Ambient noise</vt:lpstr>
      <vt:lpstr>Results: Ambient noise</vt:lpstr>
      <vt:lpstr>Results: Behavior States</vt:lpstr>
      <vt:lpstr>Results: Behavior states</vt:lpstr>
      <vt:lpstr>Discussion: Ambient Noise</vt:lpstr>
      <vt:lpstr>Discussion: Behavior States</vt:lpstr>
      <vt:lpstr>Conclusions</vt:lpstr>
      <vt:lpstr>Error</vt:lpstr>
      <vt:lpstr>Future Studies</vt:lpstr>
      <vt:lpstr>Acknowledgements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Killer Whale (Orcinus orca) echolocation click rates during various behavioral states and ambient noise levels</dc:title>
  <dc:creator>Hana</dc:creator>
  <cp:lastModifiedBy>fhlguest</cp:lastModifiedBy>
  <cp:revision>50</cp:revision>
  <dcterms:created xsi:type="dcterms:W3CDTF">2010-10-30T07:48:25Z</dcterms:created>
  <dcterms:modified xsi:type="dcterms:W3CDTF">2010-10-30T07:49:10Z</dcterms:modified>
</cp:coreProperties>
</file>