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70" r:id="rId12"/>
    <p:sldId id="266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1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n\Documents\Beam%20Reach\Processing\Analyzed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n\Documents\Beam%20Reach\Processing\Analyzed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n\Documents\Beam%20Reach\Processing\Analyzed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="1" dirty="0"/>
              <a:t>S16 </a:t>
            </a:r>
            <a:r>
              <a:rPr lang="en-US" sz="1800" b="1" i="1" u="sng" dirty="0"/>
              <a:t>Minimum </a:t>
            </a:r>
            <a:r>
              <a:rPr lang="en-US" sz="1800" b="1" dirty="0"/>
              <a:t>Frequency Distribution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805774278215222"/>
          <c:y val="0.13724657728594736"/>
          <c:w val="0.69860892388451445"/>
          <c:h val="0.68447276016173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Sheet5!$I$3:$I$4</c:f>
              <c:strCache>
                <c:ptCount val="1"/>
                <c:pt idx="0">
                  <c:v>S16 Min Frequency (Hz)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Sheet5!$G$5:$G$9</c:f>
              <c:strCache>
                <c:ptCount val="5"/>
                <c:pt idx="0">
                  <c:v>J19</c:v>
                </c:pt>
                <c:pt idx="1">
                  <c:v>J34</c:v>
                </c:pt>
                <c:pt idx="2">
                  <c:v>J16</c:v>
                </c:pt>
                <c:pt idx="3">
                  <c:v>L87</c:v>
                </c:pt>
                <c:pt idx="4">
                  <c:v>K21</c:v>
                </c:pt>
              </c:strCache>
            </c:strRef>
          </c:cat>
          <c:val>
            <c:numRef>
              <c:f>Sheet5!$I$5:$I$9</c:f>
              <c:numCache>
                <c:formatCode>General</c:formatCode>
                <c:ptCount val="5"/>
                <c:pt idx="0">
                  <c:v>3764.71</c:v>
                </c:pt>
                <c:pt idx="1">
                  <c:v>3948.05</c:v>
                </c:pt>
                <c:pt idx="2">
                  <c:v>3831.32</c:v>
                </c:pt>
                <c:pt idx="3">
                  <c:v>2928.1</c:v>
                </c:pt>
                <c:pt idx="4">
                  <c:v>2337.66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60128"/>
        <c:axId val="68161920"/>
      </c:barChart>
      <c:catAx>
        <c:axId val="68160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68161920"/>
        <c:crosses val="autoZero"/>
        <c:auto val="1"/>
        <c:lblAlgn val="ctr"/>
        <c:lblOffset val="100"/>
        <c:noMultiLvlLbl val="0"/>
      </c:catAx>
      <c:valAx>
        <c:axId val="68161920"/>
        <c:scaling>
          <c:orientation val="minMax"/>
          <c:max val="6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Frquency (Hz)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8160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S16 </a:t>
            </a:r>
            <a:r>
              <a:rPr lang="en-US" sz="1800" i="1" u="sng" dirty="0"/>
              <a:t>Maximum</a:t>
            </a:r>
            <a:r>
              <a:rPr lang="en-US" sz="1800" dirty="0"/>
              <a:t> Frequency Distribution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"/>
          <c:y val="0.13841991341991342"/>
          <c:w val="0.9194444444444444"/>
          <c:h val="0.62605861767279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Sheet5!$H$3:$H$4</c:f>
              <c:strCache>
                <c:ptCount val="1"/>
                <c:pt idx="0">
                  <c:v>S16 Max Frequency (Hz)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Sheet5!$G$5:$G$9</c:f>
              <c:strCache>
                <c:ptCount val="5"/>
                <c:pt idx="0">
                  <c:v>J19</c:v>
                </c:pt>
                <c:pt idx="1">
                  <c:v>J34</c:v>
                </c:pt>
                <c:pt idx="2">
                  <c:v>J16</c:v>
                </c:pt>
                <c:pt idx="3">
                  <c:v>L87</c:v>
                </c:pt>
                <c:pt idx="4">
                  <c:v>K21</c:v>
                </c:pt>
              </c:strCache>
            </c:strRef>
          </c:cat>
          <c:val>
            <c:numRef>
              <c:f>Sheet5!$H$5:$H$9</c:f>
              <c:numCache>
                <c:formatCode>General</c:formatCode>
                <c:ptCount val="5"/>
                <c:pt idx="0">
                  <c:v>5019.6099999999997</c:v>
                </c:pt>
                <c:pt idx="1">
                  <c:v>4675.32</c:v>
                </c:pt>
                <c:pt idx="2">
                  <c:v>4675.32</c:v>
                </c:pt>
                <c:pt idx="3">
                  <c:v>3869.28</c:v>
                </c:pt>
                <c:pt idx="4">
                  <c:v>3181.82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04416"/>
        <c:axId val="68205952"/>
      </c:barChart>
      <c:catAx>
        <c:axId val="68204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68205952"/>
        <c:crosses val="autoZero"/>
        <c:auto val="1"/>
        <c:lblAlgn val="ctr"/>
        <c:lblOffset val="100"/>
        <c:noMultiLvlLbl val="0"/>
      </c:catAx>
      <c:valAx>
        <c:axId val="6820595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68204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Comparison Between Call Durations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Calls!$I$7</c:f>
              <c:strCache>
                <c:ptCount val="1"/>
                <c:pt idx="0">
                  <c:v>Data Collected Averages</c:v>
                </c:pt>
              </c:strCache>
            </c:strRef>
          </c:tx>
          <c:invertIfNegative val="0"/>
          <c:cat>
            <c:strRef>
              <c:f>Calls!$H$8:$H$12</c:f>
              <c:strCache>
                <c:ptCount val="5"/>
                <c:pt idx="0">
                  <c:v>S16</c:v>
                </c:pt>
                <c:pt idx="1">
                  <c:v>S10</c:v>
                </c:pt>
                <c:pt idx="2">
                  <c:v>S1</c:v>
                </c:pt>
                <c:pt idx="3">
                  <c:v>S17</c:v>
                </c:pt>
                <c:pt idx="4">
                  <c:v>S19</c:v>
                </c:pt>
              </c:strCache>
            </c:strRef>
          </c:cat>
          <c:val>
            <c:numRef>
              <c:f>Calls!$I$8:$I$12</c:f>
              <c:numCache>
                <c:formatCode>General</c:formatCode>
                <c:ptCount val="5"/>
                <c:pt idx="0">
                  <c:v>0.60699999999999998</c:v>
                </c:pt>
                <c:pt idx="1">
                  <c:v>1.9770000000000001</c:v>
                </c:pt>
                <c:pt idx="2">
                  <c:v>1.101</c:v>
                </c:pt>
                <c:pt idx="3">
                  <c:v>1.5469999999999999</c:v>
                </c:pt>
                <c:pt idx="4">
                  <c:v>0.86299999999999999</c:v>
                </c:pt>
              </c:numCache>
            </c:numRef>
          </c:val>
        </c:ser>
        <c:ser>
          <c:idx val="1"/>
          <c:order val="1"/>
          <c:tx>
            <c:strRef>
              <c:f>Calls!$J$7</c:f>
              <c:strCache>
                <c:ptCount val="1"/>
                <c:pt idx="0">
                  <c:v>Ford's Averages</c:v>
                </c:pt>
              </c:strCache>
            </c:strRef>
          </c:tx>
          <c:invertIfNegative val="0"/>
          <c:cat>
            <c:strRef>
              <c:f>Calls!$H$8:$H$12</c:f>
              <c:strCache>
                <c:ptCount val="5"/>
                <c:pt idx="0">
                  <c:v>S16</c:v>
                </c:pt>
                <c:pt idx="1">
                  <c:v>S10</c:v>
                </c:pt>
                <c:pt idx="2">
                  <c:v>S1</c:v>
                </c:pt>
                <c:pt idx="3">
                  <c:v>S17</c:v>
                </c:pt>
                <c:pt idx="4">
                  <c:v>S19</c:v>
                </c:pt>
              </c:strCache>
            </c:strRef>
          </c:cat>
          <c:val>
            <c:numRef>
              <c:f>Calls!$J$8:$J$12</c:f>
              <c:numCache>
                <c:formatCode>General</c:formatCode>
                <c:ptCount val="5"/>
                <c:pt idx="0">
                  <c:v>0.72899999999999998</c:v>
                </c:pt>
                <c:pt idx="1">
                  <c:v>2.1</c:v>
                </c:pt>
                <c:pt idx="2">
                  <c:v>0.88400000000000001</c:v>
                </c:pt>
                <c:pt idx="3">
                  <c:v>0.86299999999999999</c:v>
                </c:pt>
                <c:pt idx="4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09184"/>
        <c:axId val="67723648"/>
      </c:barChart>
      <c:catAx>
        <c:axId val="6770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Call Type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7723648"/>
        <c:crosses val="autoZero"/>
        <c:auto val="1"/>
        <c:lblAlgn val="ctr"/>
        <c:lblOffset val="100"/>
        <c:noMultiLvlLbl val="0"/>
      </c:catAx>
      <c:valAx>
        <c:axId val="67723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709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D358-CB6A-4605-8D14-A171C93AE6F8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91D50-476E-4785-B3F2-4743FAE6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4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Matrilines</a:t>
            </a:r>
            <a:r>
              <a:rPr lang="en-US" baseline="0" dirty="0" smtClean="0"/>
              <a:t> are</a:t>
            </a:r>
          </a:p>
          <a:p>
            <a:r>
              <a:rPr lang="en-US" baseline="0" dirty="0" smtClean="0"/>
              <a:t>Contain 1-17 individuals spanning over 5 generations</a:t>
            </a:r>
          </a:p>
          <a:p>
            <a:r>
              <a:rPr lang="en-US" baseline="0" dirty="0" smtClean="0"/>
              <a:t>More cohesion than pods, rarely separating from each other for more than a few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Vocalizations</a:t>
            </a:r>
            <a:r>
              <a:rPr lang="en-US" baseline="0" dirty="0" smtClean="0"/>
              <a:t> are very important to these animals used in communication, foraging, and navigation.</a:t>
            </a:r>
          </a:p>
          <a:p>
            <a:r>
              <a:rPr lang="en-US" baseline="0" dirty="0" smtClean="0"/>
              <a:t>3 types of vocalization</a:t>
            </a:r>
          </a:p>
          <a:p>
            <a:r>
              <a:rPr lang="en-US" baseline="0" dirty="0" smtClean="0"/>
              <a:t>I will be focusing on pulsed calls, within pulsed calls there are 3 different types</a:t>
            </a:r>
          </a:p>
          <a:p>
            <a:r>
              <a:rPr lang="en-US" baseline="0" dirty="0" smtClean="0"/>
              <a:t>Variable: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collection</a:t>
            </a:r>
            <a:r>
              <a:rPr lang="en-US" baseline="0" dirty="0" smtClean="0"/>
              <a:t> took place aboard the </a:t>
            </a:r>
            <a:r>
              <a:rPr lang="en-US" baseline="0" dirty="0" err="1" smtClean="0"/>
              <a:t>Gato</a:t>
            </a:r>
            <a:r>
              <a:rPr lang="en-US" baseline="0" dirty="0" smtClean="0"/>
              <a:t> Verde for 5 weeks in the Salish Sea</a:t>
            </a:r>
          </a:p>
          <a:p>
            <a:r>
              <a:rPr lang="en-US" baseline="0" dirty="0" smtClean="0"/>
              <a:t>We had a 4 hydrophone array that was trailed about 50 meters behind the port stern, and a CRT about 20 meters off our starboard stern.</a:t>
            </a:r>
          </a:p>
          <a:p>
            <a:r>
              <a:rPr lang="en-US" baseline="0" dirty="0" smtClean="0"/>
              <a:t>During data collection notes were taken about position with orientation to the boat, which </a:t>
            </a:r>
            <a:r>
              <a:rPr lang="en-US" baseline="0" dirty="0" err="1" smtClean="0"/>
              <a:t>Hana</a:t>
            </a:r>
            <a:r>
              <a:rPr lang="en-US" baseline="0" dirty="0" smtClean="0"/>
              <a:t> explained, every minute, and noted every minute a call was made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used Ishmael</a:t>
            </a:r>
            <a:r>
              <a:rPr lang="en-US" baseline="0" dirty="0" smtClean="0"/>
              <a:t>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10596E-D3ED-4A56-9ACD-5D9F869CD83A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Comparing Vocalizations between </a:t>
            </a:r>
            <a:r>
              <a:rPr lang="en-US" sz="3600" dirty="0" err="1" smtClean="0">
                <a:solidFill>
                  <a:schemeClr val="bg1"/>
                </a:solidFill>
              </a:rPr>
              <a:t>Matrilines</a:t>
            </a:r>
            <a:r>
              <a:rPr lang="en-US" sz="3600" dirty="0" smtClean="0">
                <a:solidFill>
                  <a:schemeClr val="bg1"/>
                </a:solidFill>
              </a:rPr>
              <a:t> of Southern Resident Killer Whales (</a:t>
            </a:r>
            <a:r>
              <a:rPr lang="en-US" sz="3600" dirty="0" err="1" smtClean="0">
                <a:solidFill>
                  <a:schemeClr val="bg1"/>
                </a:solidFill>
              </a:rPr>
              <a:t>Orcinus</a:t>
            </a:r>
            <a:r>
              <a:rPr lang="en-US" sz="3600" dirty="0" smtClean="0">
                <a:solidFill>
                  <a:schemeClr val="bg1"/>
                </a:solidFill>
              </a:rPr>
              <a:t> orca)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Megan Stoltzfus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Beam Reach Fall 2010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meganls@hawaii.edu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8382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S16 made by J-pod</a:t>
            </a:r>
          </a:p>
          <a:p>
            <a:r>
              <a:rPr lang="en-US" dirty="0" smtClean="0"/>
              <a:t>S19 made by other pods besides L</a:t>
            </a:r>
          </a:p>
        </p:txBody>
      </p:sp>
      <p:pic>
        <p:nvPicPr>
          <p:cNvPr id="7" name="Picture 6" descr="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124200"/>
            <a:ext cx="7772400" cy="3200400"/>
          </a:xfrm>
          <a:prstGeom prst="rect">
            <a:avLst/>
          </a:prstGeom>
        </p:spPr>
      </p:pic>
      <p:pic>
        <p:nvPicPr>
          <p:cNvPr id="9" name="Picture 8" descr="IMG_9531.JPG"/>
          <p:cNvPicPr>
            <a:picLocks noChangeAspect="1"/>
          </p:cNvPicPr>
          <p:nvPr/>
        </p:nvPicPr>
        <p:blipFill>
          <a:blip r:embed="rId4" cstate="print"/>
          <a:srcRect r="25532" b="28191"/>
          <a:stretch>
            <a:fillRect/>
          </a:stretch>
        </p:blipFill>
        <p:spPr>
          <a:xfrm>
            <a:off x="5715000" y="533400"/>
            <a:ext cx="3276600" cy="230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971800" cy="4389120"/>
          </a:xfrm>
        </p:spPr>
        <p:txBody>
          <a:bodyPr/>
          <a:lstStyle/>
          <a:p>
            <a:r>
              <a:rPr lang="en-US" dirty="0" smtClean="0"/>
              <a:t>Continuing this study for a longer period of time</a:t>
            </a:r>
          </a:p>
          <a:p>
            <a:endParaRPr lang="en-US" dirty="0" smtClean="0"/>
          </a:p>
          <a:p>
            <a:r>
              <a:rPr lang="en-US" dirty="0" smtClean="0"/>
              <a:t>Changes in calls</a:t>
            </a:r>
          </a:p>
          <a:p>
            <a:pPr>
              <a:buNone/>
            </a:pPr>
            <a:r>
              <a:rPr lang="en-US" dirty="0" smtClean="0"/>
              <a:t>	 over time and social learning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5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209800"/>
            <a:ext cx="51054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 would like to thank:</a:t>
            </a:r>
          </a:p>
          <a:p>
            <a:r>
              <a:rPr lang="en-US" dirty="0" smtClean="0"/>
              <a:t>Dr. Jason Wood, Dr. Val </a:t>
            </a:r>
            <a:r>
              <a:rPr lang="en-US" dirty="0" err="1" smtClean="0"/>
              <a:t>Veirs</a:t>
            </a:r>
            <a:r>
              <a:rPr lang="en-US" dirty="0" smtClean="0"/>
              <a:t>, Dr. Scott </a:t>
            </a:r>
            <a:r>
              <a:rPr lang="en-US" dirty="0" err="1" smtClean="0"/>
              <a:t>Veirs</a:t>
            </a:r>
            <a:r>
              <a:rPr lang="en-US" dirty="0" smtClean="0"/>
              <a:t> for all their help, having open minds to our projects, and dedication to our success.</a:t>
            </a:r>
          </a:p>
          <a:p>
            <a:endParaRPr lang="en-US" dirty="0" smtClean="0"/>
          </a:p>
          <a:p>
            <a:r>
              <a:rPr lang="en-US" dirty="0" smtClean="0"/>
              <a:t>Captain Todd Shuster for the use of the </a:t>
            </a:r>
            <a:r>
              <a:rPr lang="en-US" dirty="0" err="1" smtClean="0"/>
              <a:t>Gato</a:t>
            </a:r>
            <a:r>
              <a:rPr lang="en-US" dirty="0" smtClean="0"/>
              <a:t> Verde, teaching us how to sail, and putting your trust in us.</a:t>
            </a:r>
          </a:p>
          <a:p>
            <a:endParaRPr lang="en-US" dirty="0" smtClean="0"/>
          </a:p>
          <a:p>
            <a:r>
              <a:rPr lang="en-US" dirty="0" smtClean="0"/>
              <a:t>Cat Peters,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Kazunas</a:t>
            </a:r>
            <a:r>
              <a:rPr lang="en-US" dirty="0" smtClean="0"/>
              <a:t>, Garrett Turner, Dave Cade, and Vanessa Victoria for all your help, and making this experience so amazing!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5334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Questions?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Resident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Clan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J</a:t>
            </a:r>
          </a:p>
          <a:p>
            <a:r>
              <a:rPr lang="en-US" b="1" dirty="0" smtClean="0"/>
              <a:t>Pods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J Pod </a:t>
            </a:r>
            <a:r>
              <a:rPr lang="en-US" i="1" dirty="0" smtClean="0"/>
              <a:t>(27 members)</a:t>
            </a:r>
            <a:br>
              <a:rPr lang="en-US" i="1" dirty="0" smtClean="0"/>
            </a:br>
            <a:r>
              <a:rPr lang="en-US" dirty="0" smtClean="0"/>
              <a:t>K Pod </a:t>
            </a:r>
            <a:r>
              <a:rPr lang="en-US" i="1" dirty="0" smtClean="0"/>
              <a:t>(19 members)</a:t>
            </a:r>
            <a:br>
              <a:rPr lang="en-US" i="1" dirty="0" smtClean="0"/>
            </a:br>
            <a:r>
              <a:rPr lang="en-US" dirty="0" smtClean="0"/>
              <a:t>L Pod </a:t>
            </a:r>
            <a:r>
              <a:rPr lang="en-US" i="1" dirty="0" smtClean="0"/>
              <a:t>(41 members)</a:t>
            </a:r>
          </a:p>
          <a:p>
            <a:r>
              <a:rPr lang="en-US" b="1" dirty="0" err="1" smtClean="0"/>
              <a:t>Matrilines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J-4 </a:t>
            </a:r>
            <a:r>
              <a:rPr lang="en-US" dirty="0" err="1" smtClean="0"/>
              <a:t>Matrilines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K- 4 </a:t>
            </a:r>
            <a:r>
              <a:rPr lang="en-US" dirty="0" err="1" smtClean="0"/>
              <a:t>Matrilines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L-12 </a:t>
            </a:r>
            <a:r>
              <a:rPr lang="en-US" dirty="0" err="1" smtClean="0"/>
              <a:t>Matrilines</a:t>
            </a:r>
            <a:endParaRPr lang="en-US" dirty="0"/>
          </a:p>
        </p:txBody>
      </p:sp>
      <p:pic>
        <p:nvPicPr>
          <p:cNvPr id="4" name="Picture 3" descr="IMG_0139.JPG"/>
          <p:cNvPicPr>
            <a:picLocks noChangeAspect="1"/>
          </p:cNvPicPr>
          <p:nvPr/>
        </p:nvPicPr>
        <p:blipFill>
          <a:blip r:embed="rId3" cstate="print"/>
          <a:srcRect l="26415" t="25472" b="23585"/>
          <a:stretch>
            <a:fillRect/>
          </a:stretch>
        </p:blipFill>
        <p:spPr>
          <a:xfrm>
            <a:off x="4038600" y="2286000"/>
            <a:ext cx="4648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/>
          <a:lstStyle/>
          <a:p>
            <a:r>
              <a:rPr lang="en-US" dirty="0" smtClean="0"/>
              <a:t>Clicks, Whistles, and Pulsed Calls</a:t>
            </a:r>
          </a:p>
          <a:p>
            <a:pPr lvl="1"/>
            <a:r>
              <a:rPr lang="en-US" dirty="0" smtClean="0"/>
              <a:t>Pulsed calls consist of 3 types</a:t>
            </a:r>
          </a:p>
          <a:p>
            <a:pPr marL="1124712" lvl="2" indent="-457200">
              <a:buAutoNum type="arabicParenR"/>
            </a:pPr>
            <a:r>
              <a:rPr lang="en-US" b="1" dirty="0" smtClean="0"/>
              <a:t>Variable</a:t>
            </a:r>
            <a:r>
              <a:rPr lang="en-US" dirty="0" smtClean="0"/>
              <a:t>- </a:t>
            </a:r>
            <a:r>
              <a:rPr lang="en-US" sz="1800" dirty="0" smtClean="0"/>
              <a:t>most uncommon</a:t>
            </a:r>
            <a:endParaRPr lang="en-US" dirty="0" smtClean="0"/>
          </a:p>
          <a:p>
            <a:pPr marL="1124712" lvl="2" indent="-457200">
              <a:buAutoNum type="arabicParenR"/>
            </a:pPr>
            <a:r>
              <a:rPr lang="en-US" b="1" dirty="0" smtClean="0"/>
              <a:t>Aberrant</a:t>
            </a:r>
            <a:r>
              <a:rPr lang="en-US" dirty="0" smtClean="0"/>
              <a:t>-</a:t>
            </a:r>
            <a:r>
              <a:rPr lang="en-US" sz="1800" dirty="0" smtClean="0"/>
              <a:t>calls that are non-repeated vocalizations </a:t>
            </a:r>
          </a:p>
          <a:p>
            <a:pPr marL="1124712" lvl="2" indent="-457200">
              <a:buAutoNum type="arabicParenR"/>
            </a:pPr>
            <a:r>
              <a:rPr lang="en-US" sz="1800" b="1" dirty="0" smtClean="0"/>
              <a:t>Discrete</a:t>
            </a:r>
            <a:r>
              <a:rPr lang="en-US" sz="1800" dirty="0" smtClean="0"/>
              <a:t>- most common; used while foraging and traveling and maintaining acoustical contact with each other. </a:t>
            </a:r>
          </a:p>
        </p:txBody>
      </p:sp>
      <p:pic>
        <p:nvPicPr>
          <p:cNvPr id="4" name="Picture 3" descr="IMG_9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5764">
            <a:off x="5240550" y="1190166"/>
            <a:ext cx="3484286" cy="2322857"/>
          </a:xfrm>
          <a:prstGeom prst="rect">
            <a:avLst/>
          </a:prstGeom>
        </p:spPr>
      </p:pic>
      <p:pic>
        <p:nvPicPr>
          <p:cNvPr id="5" name="Picture 4" descr="IMG_0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0998">
            <a:off x="4868813" y="3718758"/>
            <a:ext cx="3733800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2788920"/>
          </a:xfrm>
        </p:spPr>
        <p:txBody>
          <a:bodyPr/>
          <a:lstStyle/>
          <a:p>
            <a:r>
              <a:rPr lang="en-US" dirty="0" smtClean="0"/>
              <a:t>There are recognizable physical variations of the call structure on the matrilineal level in the Southern Resident killer whale population. </a:t>
            </a:r>
            <a:endParaRPr lang="en-US" dirty="0"/>
          </a:p>
        </p:txBody>
      </p:sp>
      <p:pic>
        <p:nvPicPr>
          <p:cNvPr id="4" name="Picture 3" descr="IMG_9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57600"/>
            <a:ext cx="4457700" cy="2971800"/>
          </a:xfrm>
          <a:prstGeom prst="rect">
            <a:avLst/>
          </a:prstGeom>
        </p:spPr>
      </p:pic>
      <p:pic>
        <p:nvPicPr>
          <p:cNvPr id="5" name="Picture 4" descr="IMG_0063.JPG"/>
          <p:cNvPicPr>
            <a:picLocks noChangeAspect="1"/>
          </p:cNvPicPr>
          <p:nvPr/>
        </p:nvPicPr>
        <p:blipFill>
          <a:blip r:embed="rId4" cstate="print"/>
          <a:srcRect l="30833" t="10000" r="40834"/>
          <a:stretch>
            <a:fillRect/>
          </a:stretch>
        </p:blipFill>
        <p:spPr>
          <a:xfrm>
            <a:off x="6248400" y="990600"/>
            <a:ext cx="2590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572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Acoustical recordings were made using a 4 hydrophone array and a high frequency hydrophone (CRT) towed behind the boat</a:t>
            </a:r>
          </a:p>
          <a:p>
            <a:r>
              <a:rPr lang="en-US" dirty="0" smtClean="0"/>
              <a:t>Photos taken for identification</a:t>
            </a:r>
          </a:p>
          <a:p>
            <a:r>
              <a:rPr lang="en-US" dirty="0" smtClean="0"/>
              <a:t>Observation of position of whales in orientation to the boat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SC02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838200"/>
            <a:ext cx="3886200" cy="2914650"/>
          </a:xfrm>
          <a:prstGeom prst="rect">
            <a:avLst/>
          </a:prstGeom>
        </p:spPr>
      </p:pic>
      <p:pic>
        <p:nvPicPr>
          <p:cNvPr id="6" name="Picture 5" descr="IMG_0050.JPG"/>
          <p:cNvPicPr>
            <a:picLocks noChangeAspect="1"/>
          </p:cNvPicPr>
          <p:nvPr/>
        </p:nvPicPr>
        <p:blipFill>
          <a:blip r:embed="rId4" cstate="print"/>
          <a:srcRect l="45000" t="37500"/>
          <a:stretch>
            <a:fillRect/>
          </a:stretch>
        </p:blipFill>
        <p:spPr>
          <a:xfrm>
            <a:off x="5029200" y="3886200"/>
            <a:ext cx="3934968" cy="280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Ishmael 1.0 used for localizing, finding call duration, and min/max frequencies</a:t>
            </a:r>
          </a:p>
          <a:p>
            <a:r>
              <a:rPr lang="en-US" dirty="0" smtClean="0"/>
              <a:t>2009 </a:t>
            </a:r>
            <a:r>
              <a:rPr lang="en-US" dirty="0" err="1" smtClean="0"/>
              <a:t>Matriline</a:t>
            </a:r>
            <a:r>
              <a:rPr lang="en-US" dirty="0" smtClean="0"/>
              <a:t> Catalogue used for identification (Center for Whale Research)</a:t>
            </a:r>
          </a:p>
          <a:p>
            <a:r>
              <a:rPr lang="en-US" dirty="0" smtClean="0"/>
              <a:t> Sea Sounds used to identify call types</a:t>
            </a:r>
            <a:endParaRPr lang="en-US" dirty="0"/>
          </a:p>
        </p:txBody>
      </p:sp>
      <p:pic>
        <p:nvPicPr>
          <p:cNvPr id="4" name="Picture 3" descr="IMG_9489.JPG"/>
          <p:cNvPicPr>
            <a:picLocks noChangeAspect="1"/>
          </p:cNvPicPr>
          <p:nvPr/>
        </p:nvPicPr>
        <p:blipFill>
          <a:blip r:embed="rId3" cstate="print"/>
          <a:srcRect l="20000" t="37500" r="17500" b="16250"/>
          <a:stretch>
            <a:fillRect/>
          </a:stretch>
        </p:blipFill>
        <p:spPr>
          <a:xfrm>
            <a:off x="457200" y="4343400"/>
            <a:ext cx="8305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626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Not enough data for statistical analysis</a:t>
            </a:r>
          </a:p>
          <a:p>
            <a:endParaRPr lang="en-US" sz="3300" dirty="0" smtClean="0"/>
          </a:p>
          <a:p>
            <a:r>
              <a:rPr lang="en-US" sz="3300" dirty="0" smtClean="0"/>
              <a:t>Compared call types between individuals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Compared average call durations to Ford’s (1987) average call durations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5" name="Picture 4" descr="IMG_9514.JPG"/>
          <p:cNvPicPr>
            <a:picLocks noChangeAspect="1"/>
          </p:cNvPicPr>
          <p:nvPr/>
        </p:nvPicPr>
        <p:blipFill>
          <a:blip r:embed="rId3" cstate="print"/>
          <a:srcRect l="39166" t="42500" r="32500" b="1250"/>
          <a:stretch>
            <a:fillRect/>
          </a:stretch>
        </p:blipFill>
        <p:spPr>
          <a:xfrm>
            <a:off x="6324600" y="3200400"/>
            <a:ext cx="2590800" cy="3429000"/>
          </a:xfrm>
          <a:prstGeom prst="rect">
            <a:avLst/>
          </a:prstGeom>
        </p:spPr>
      </p:pic>
      <p:pic>
        <p:nvPicPr>
          <p:cNvPr id="6" name="Picture 5" descr="IMG_9528.JPG"/>
          <p:cNvPicPr>
            <a:picLocks noChangeAspect="1"/>
          </p:cNvPicPr>
          <p:nvPr/>
        </p:nvPicPr>
        <p:blipFill>
          <a:blip r:embed="rId4" cstate="print"/>
          <a:srcRect l="29167" t="25000" r="39166" b="30000"/>
          <a:stretch>
            <a:fillRect/>
          </a:stretch>
        </p:blipFill>
        <p:spPr>
          <a:xfrm>
            <a:off x="5257800" y="304800"/>
            <a:ext cx="2895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990600"/>
          <a:ext cx="457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105400" y="914400"/>
          <a:ext cx="3810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S16 Spectrogram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86" y="19354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16sp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571750"/>
            <a:ext cx="8686799" cy="3752850"/>
          </a:xfrm>
          <a:prstGeom prst="rect">
            <a:avLst/>
          </a:prstGeom>
        </p:spPr>
      </p:pic>
      <p:pic>
        <p:nvPicPr>
          <p:cNvPr id="9" name="J16S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rot="19994979">
            <a:off x="7216126" y="1589067"/>
            <a:ext cx="46053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997</TotalTime>
  <Words>484</Words>
  <Application>Microsoft Office PowerPoint</Application>
  <PresentationFormat>On-screen Show (4:3)</PresentationFormat>
  <Paragraphs>86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Comparing Vocalizations between Matrilines of Southern Resident Killer Whales (Orcinus orca)</vt:lpstr>
      <vt:lpstr>Southern Resident Community</vt:lpstr>
      <vt:lpstr>Vocalizations</vt:lpstr>
      <vt:lpstr>Hypothesis</vt:lpstr>
      <vt:lpstr>Data Collection</vt:lpstr>
      <vt:lpstr>Data Analysis</vt:lpstr>
      <vt:lpstr>Results</vt:lpstr>
      <vt:lpstr> </vt:lpstr>
      <vt:lpstr> S16 Spectrogram</vt:lpstr>
      <vt:lpstr> </vt:lpstr>
      <vt:lpstr>Interesting Findings</vt:lpstr>
      <vt:lpstr>Further Research</vt:lpstr>
      <vt:lpstr>Acknowledgements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Lee Stoltzfus</dc:creator>
  <cp:lastModifiedBy>Garrett</cp:lastModifiedBy>
  <cp:revision>94</cp:revision>
  <dcterms:created xsi:type="dcterms:W3CDTF">2010-10-29T18:36:51Z</dcterms:created>
  <dcterms:modified xsi:type="dcterms:W3CDTF">2010-10-30T16:25:08Z</dcterms:modified>
</cp:coreProperties>
</file>